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7" r:id="rId1"/>
  </p:sldMasterIdLst>
  <p:sldIdLst>
    <p:sldId id="285" r:id="rId2"/>
    <p:sldId id="286" r:id="rId3"/>
    <p:sldId id="287" r:id="rId4"/>
    <p:sldId id="329" r:id="rId5"/>
    <p:sldId id="330" r:id="rId6"/>
    <p:sldId id="331" r:id="rId7"/>
    <p:sldId id="333" r:id="rId8"/>
    <p:sldId id="342" r:id="rId9"/>
    <p:sldId id="334" r:id="rId10"/>
    <p:sldId id="288" r:id="rId11"/>
    <p:sldId id="289" r:id="rId12"/>
    <p:sldId id="290" r:id="rId13"/>
    <p:sldId id="291" r:id="rId14"/>
    <p:sldId id="292" r:id="rId15"/>
    <p:sldId id="293" r:id="rId16"/>
    <p:sldId id="294" r:id="rId17"/>
    <p:sldId id="295" r:id="rId18"/>
    <p:sldId id="296" r:id="rId19"/>
    <p:sldId id="297" r:id="rId20"/>
    <p:sldId id="298" r:id="rId21"/>
    <p:sldId id="299" r:id="rId22"/>
    <p:sldId id="300" r:id="rId23"/>
    <p:sldId id="301" r:id="rId24"/>
    <p:sldId id="302" r:id="rId25"/>
    <p:sldId id="303" r:id="rId26"/>
    <p:sldId id="304" r:id="rId27"/>
    <p:sldId id="273" r:id="rId28"/>
    <p:sldId id="274" r:id="rId29"/>
    <p:sldId id="275" r:id="rId30"/>
    <p:sldId id="276" r:id="rId31"/>
    <p:sldId id="277" r:id="rId32"/>
    <p:sldId id="278" r:id="rId33"/>
    <p:sldId id="279" r:id="rId34"/>
    <p:sldId id="280" r:id="rId35"/>
    <p:sldId id="281" r:id="rId36"/>
    <p:sldId id="282" r:id="rId37"/>
    <p:sldId id="283" r:id="rId38"/>
    <p:sldId id="341" r:id="rId39"/>
    <p:sldId id="284" r:id="rId40"/>
    <p:sldId id="306" r:id="rId41"/>
    <p:sldId id="307" r:id="rId42"/>
    <p:sldId id="308" r:id="rId43"/>
    <p:sldId id="309" r:id="rId44"/>
    <p:sldId id="310" r:id="rId45"/>
    <p:sldId id="339" r:id="rId46"/>
    <p:sldId id="340" r:id="rId47"/>
    <p:sldId id="335" r:id="rId48"/>
    <p:sldId id="336" r:id="rId49"/>
    <p:sldId id="337" r:id="rId50"/>
    <p:sldId id="338" r:id="rId51"/>
    <p:sldId id="313" r:id="rId52"/>
    <p:sldId id="315" r:id="rId53"/>
    <p:sldId id="316" r:id="rId54"/>
    <p:sldId id="317" r:id="rId55"/>
    <p:sldId id="318" r:id="rId56"/>
    <p:sldId id="319" r:id="rId57"/>
    <p:sldId id="320" r:id="rId58"/>
    <p:sldId id="321" r:id="rId59"/>
    <p:sldId id="322" r:id="rId60"/>
    <p:sldId id="323" r:id="rId61"/>
    <p:sldId id="324" r:id="rId62"/>
    <p:sldId id="325" r:id="rId63"/>
    <p:sldId id="305" r:id="rId64"/>
    <p:sldId id="314" r:id="rId6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250" autoAdjust="0"/>
    <p:restoredTop sz="94660"/>
  </p:normalViewPr>
  <p:slideViewPr>
    <p:cSldViewPr snapToGrid="0">
      <p:cViewPr>
        <p:scale>
          <a:sx n="66" d="100"/>
          <a:sy n="66" d="100"/>
        </p:scale>
        <p:origin x="48" y="150"/>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8B41E315-989C-48D1-8064-CE68C0368FD0}" type="datetimeFigureOut">
              <a:rPr lang="en-US" smtClean="0"/>
              <a:pPr/>
              <a:t>9/11/2015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CE54B22-2304-465A-BE27-FFCE0A263F7F}" type="slidenum">
              <a:rPr lang="en-US" smtClean="0"/>
              <a:pPr/>
              <a:t>‹#›</a:t>
            </a:fld>
            <a:endParaRPr lang="en-US"/>
          </a:p>
        </p:txBody>
      </p:sp>
    </p:spTree>
    <p:extLst>
      <p:ext uri="{BB962C8B-B14F-4D97-AF65-F5344CB8AC3E}">
        <p14:creationId xmlns:p14="http://schemas.microsoft.com/office/powerpoint/2010/main" val="24555351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B41E315-989C-48D1-8064-CE68C0368FD0}" type="datetimeFigureOut">
              <a:rPr lang="en-US" smtClean="0"/>
              <a:pPr/>
              <a:t>9/11/2015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CE54B22-2304-465A-BE27-FFCE0A263F7F}" type="slidenum">
              <a:rPr lang="en-US" smtClean="0"/>
              <a:pPr/>
              <a:t>‹#›</a:t>
            </a:fld>
            <a:endParaRPr lang="en-US"/>
          </a:p>
        </p:txBody>
      </p:sp>
    </p:spTree>
    <p:extLst>
      <p:ext uri="{BB962C8B-B14F-4D97-AF65-F5344CB8AC3E}">
        <p14:creationId xmlns:p14="http://schemas.microsoft.com/office/powerpoint/2010/main" val="36062992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B41E315-989C-48D1-8064-CE68C0368FD0}" type="datetimeFigureOut">
              <a:rPr lang="en-US" smtClean="0"/>
              <a:pPr/>
              <a:t>9/11/2015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CE54B22-2304-465A-BE27-FFCE0A263F7F}" type="slidenum">
              <a:rPr lang="en-US" smtClean="0"/>
              <a:pPr/>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4784911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B41E315-989C-48D1-8064-CE68C0368FD0}" type="datetimeFigureOut">
              <a:rPr lang="en-US" smtClean="0"/>
              <a:pPr/>
              <a:t>9/11/2015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CE54B22-2304-465A-BE27-FFCE0A263F7F}" type="slidenum">
              <a:rPr lang="en-US" smtClean="0"/>
              <a:pPr/>
              <a:t>‹#›</a:t>
            </a:fld>
            <a:endParaRPr lang="en-US"/>
          </a:p>
        </p:txBody>
      </p:sp>
    </p:spTree>
    <p:extLst>
      <p:ext uri="{BB962C8B-B14F-4D97-AF65-F5344CB8AC3E}">
        <p14:creationId xmlns:p14="http://schemas.microsoft.com/office/powerpoint/2010/main" val="397066696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B41E315-989C-48D1-8064-CE68C0368FD0}" type="datetimeFigureOut">
              <a:rPr lang="en-US" smtClean="0"/>
              <a:pPr/>
              <a:t>9/11/2015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CE54B22-2304-465A-BE27-FFCE0A263F7F}" type="slidenum">
              <a:rPr lang="en-US" smtClean="0"/>
              <a:pPr/>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33926296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B41E315-989C-48D1-8064-CE68C0368FD0}" type="datetimeFigureOut">
              <a:rPr lang="en-US" smtClean="0"/>
              <a:pPr/>
              <a:t>9/11/2015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CE54B22-2304-465A-BE27-FFCE0A263F7F}" type="slidenum">
              <a:rPr lang="en-US" smtClean="0"/>
              <a:pPr/>
              <a:t>‹#›</a:t>
            </a:fld>
            <a:endParaRPr lang="en-US"/>
          </a:p>
        </p:txBody>
      </p:sp>
    </p:spTree>
    <p:extLst>
      <p:ext uri="{BB962C8B-B14F-4D97-AF65-F5344CB8AC3E}">
        <p14:creationId xmlns:p14="http://schemas.microsoft.com/office/powerpoint/2010/main" val="83356286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B41E315-989C-48D1-8064-CE68C0368FD0}" type="datetimeFigureOut">
              <a:rPr lang="en-US" smtClean="0"/>
              <a:pPr/>
              <a:t>9/11/2015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CE54B22-2304-465A-BE27-FFCE0A263F7F}" type="slidenum">
              <a:rPr lang="en-US" smtClean="0"/>
              <a:pPr/>
              <a:t>‹#›</a:t>
            </a:fld>
            <a:endParaRPr lang="en-US"/>
          </a:p>
        </p:txBody>
      </p:sp>
    </p:spTree>
    <p:extLst>
      <p:ext uri="{BB962C8B-B14F-4D97-AF65-F5344CB8AC3E}">
        <p14:creationId xmlns:p14="http://schemas.microsoft.com/office/powerpoint/2010/main" val="365754203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B41E315-989C-48D1-8064-CE68C0368FD0}" type="datetimeFigureOut">
              <a:rPr lang="en-US" smtClean="0"/>
              <a:pPr/>
              <a:t>9/11/2015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CE54B22-2304-465A-BE27-FFCE0A263F7F}" type="slidenum">
              <a:rPr lang="en-US" smtClean="0"/>
              <a:pPr/>
              <a:t>‹#›</a:t>
            </a:fld>
            <a:endParaRPr lang="en-US"/>
          </a:p>
        </p:txBody>
      </p:sp>
    </p:spTree>
    <p:extLst>
      <p:ext uri="{BB962C8B-B14F-4D97-AF65-F5344CB8AC3E}">
        <p14:creationId xmlns:p14="http://schemas.microsoft.com/office/powerpoint/2010/main" val="32376003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B41E315-989C-48D1-8064-CE68C0368FD0}" type="datetimeFigureOut">
              <a:rPr lang="en-US" smtClean="0"/>
              <a:pPr/>
              <a:t>9/11/2015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CE54B22-2304-465A-BE27-FFCE0A263F7F}" type="slidenum">
              <a:rPr lang="en-US" smtClean="0"/>
              <a:pPr/>
              <a:t>‹#›</a:t>
            </a:fld>
            <a:endParaRPr lang="en-US"/>
          </a:p>
        </p:txBody>
      </p:sp>
    </p:spTree>
    <p:extLst>
      <p:ext uri="{BB962C8B-B14F-4D97-AF65-F5344CB8AC3E}">
        <p14:creationId xmlns:p14="http://schemas.microsoft.com/office/powerpoint/2010/main" val="26373399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B41E315-989C-48D1-8064-CE68C0368FD0}" type="datetimeFigureOut">
              <a:rPr lang="en-US" smtClean="0"/>
              <a:pPr/>
              <a:t>9/11/2015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CE54B22-2304-465A-BE27-FFCE0A263F7F}" type="slidenum">
              <a:rPr lang="en-US" smtClean="0"/>
              <a:pPr/>
              <a:t>‹#›</a:t>
            </a:fld>
            <a:endParaRPr lang="en-US"/>
          </a:p>
        </p:txBody>
      </p:sp>
    </p:spTree>
    <p:extLst>
      <p:ext uri="{BB962C8B-B14F-4D97-AF65-F5344CB8AC3E}">
        <p14:creationId xmlns:p14="http://schemas.microsoft.com/office/powerpoint/2010/main" val="7445761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8B41E315-989C-48D1-8064-CE68C0368FD0}" type="datetimeFigureOut">
              <a:rPr lang="en-US" smtClean="0"/>
              <a:pPr/>
              <a:t>9/11/2015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CE54B22-2304-465A-BE27-FFCE0A263F7F}" type="slidenum">
              <a:rPr lang="en-US" smtClean="0"/>
              <a:pPr/>
              <a:t>‹#›</a:t>
            </a:fld>
            <a:endParaRPr lang="en-US"/>
          </a:p>
        </p:txBody>
      </p:sp>
    </p:spTree>
    <p:extLst>
      <p:ext uri="{BB962C8B-B14F-4D97-AF65-F5344CB8AC3E}">
        <p14:creationId xmlns:p14="http://schemas.microsoft.com/office/powerpoint/2010/main" val="13940408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8B41E315-989C-48D1-8064-CE68C0368FD0}" type="datetimeFigureOut">
              <a:rPr lang="en-US" smtClean="0"/>
              <a:pPr/>
              <a:t>9/11/2015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CE54B22-2304-465A-BE27-FFCE0A263F7F}" type="slidenum">
              <a:rPr lang="en-US" smtClean="0"/>
              <a:pPr/>
              <a:t>‹#›</a:t>
            </a:fld>
            <a:endParaRPr lang="en-US"/>
          </a:p>
        </p:txBody>
      </p:sp>
    </p:spTree>
    <p:extLst>
      <p:ext uri="{BB962C8B-B14F-4D97-AF65-F5344CB8AC3E}">
        <p14:creationId xmlns:p14="http://schemas.microsoft.com/office/powerpoint/2010/main" val="20754568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8B41E315-989C-48D1-8064-CE68C0368FD0}" type="datetimeFigureOut">
              <a:rPr lang="en-US" smtClean="0"/>
              <a:pPr/>
              <a:t>9/11/2015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CE54B22-2304-465A-BE27-FFCE0A263F7F}" type="slidenum">
              <a:rPr lang="en-US" smtClean="0"/>
              <a:pPr/>
              <a:t>‹#›</a:t>
            </a:fld>
            <a:endParaRPr lang="en-US"/>
          </a:p>
        </p:txBody>
      </p:sp>
    </p:spTree>
    <p:extLst>
      <p:ext uri="{BB962C8B-B14F-4D97-AF65-F5344CB8AC3E}">
        <p14:creationId xmlns:p14="http://schemas.microsoft.com/office/powerpoint/2010/main" val="16916938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B41E315-989C-48D1-8064-CE68C0368FD0}" type="datetimeFigureOut">
              <a:rPr lang="en-US" smtClean="0"/>
              <a:pPr/>
              <a:t>9/11/2015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CE54B22-2304-465A-BE27-FFCE0A263F7F}" type="slidenum">
              <a:rPr lang="en-US" smtClean="0"/>
              <a:pPr/>
              <a:t>‹#›</a:t>
            </a:fld>
            <a:endParaRPr lang="en-US"/>
          </a:p>
        </p:txBody>
      </p:sp>
    </p:spTree>
    <p:extLst>
      <p:ext uri="{BB962C8B-B14F-4D97-AF65-F5344CB8AC3E}">
        <p14:creationId xmlns:p14="http://schemas.microsoft.com/office/powerpoint/2010/main" val="36628398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smtClean="0"/>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B41E315-989C-48D1-8064-CE68C0368FD0}" type="datetimeFigureOut">
              <a:rPr lang="en-US" smtClean="0"/>
              <a:pPr/>
              <a:t>9/11/2015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CE54B22-2304-465A-BE27-FFCE0A263F7F}" type="slidenum">
              <a:rPr lang="en-US" smtClean="0"/>
              <a:pPr/>
              <a:t>‹#›</a:t>
            </a:fld>
            <a:endParaRPr lang="en-US"/>
          </a:p>
        </p:txBody>
      </p:sp>
    </p:spTree>
    <p:extLst>
      <p:ext uri="{BB962C8B-B14F-4D97-AF65-F5344CB8AC3E}">
        <p14:creationId xmlns:p14="http://schemas.microsoft.com/office/powerpoint/2010/main" val="4854113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smtClean="0"/>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CE54B22-2304-465A-BE27-FFCE0A263F7F}" type="slidenum">
              <a:rPr lang="en-US" smtClean="0"/>
              <a:pPr/>
              <a:t>‹#›</a:t>
            </a:fld>
            <a:endParaRPr lang="en-US"/>
          </a:p>
        </p:txBody>
      </p:sp>
      <p:sp>
        <p:nvSpPr>
          <p:cNvPr id="5" name="Date Placeholder 4"/>
          <p:cNvSpPr>
            <a:spLocks noGrp="1"/>
          </p:cNvSpPr>
          <p:nvPr>
            <p:ph type="dt" sz="half" idx="10"/>
          </p:nvPr>
        </p:nvSpPr>
        <p:spPr/>
        <p:txBody>
          <a:bodyPr/>
          <a:lstStyle/>
          <a:p>
            <a:fld id="{8B41E315-989C-48D1-8064-CE68C0368FD0}" type="datetimeFigureOut">
              <a:rPr lang="en-US" smtClean="0"/>
              <a:pPr/>
              <a:t>9/11/2015</a:t>
            </a:fld>
            <a:endParaRPr lang="en-US"/>
          </a:p>
        </p:txBody>
      </p:sp>
    </p:spTree>
    <p:extLst>
      <p:ext uri="{BB962C8B-B14F-4D97-AF65-F5344CB8AC3E}">
        <p14:creationId xmlns:p14="http://schemas.microsoft.com/office/powerpoint/2010/main" val="18619715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8B41E315-989C-48D1-8064-CE68C0368FD0}" type="datetimeFigureOut">
              <a:rPr lang="en-US" smtClean="0"/>
              <a:pPr/>
              <a:t>9/11/2015</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BCE54B22-2304-465A-BE27-FFCE0A263F7F}" type="slidenum">
              <a:rPr lang="en-US" smtClean="0"/>
              <a:pPr/>
              <a:t>‹#›</a:t>
            </a:fld>
            <a:endParaRPr lang="en-US"/>
          </a:p>
        </p:txBody>
      </p:sp>
    </p:spTree>
    <p:extLst>
      <p:ext uri="{BB962C8B-B14F-4D97-AF65-F5344CB8AC3E}">
        <p14:creationId xmlns:p14="http://schemas.microsoft.com/office/powerpoint/2010/main" val="765236622"/>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 id="2147483691" r:id="rId14"/>
    <p:sldLayoutId id="2147483692" r:id="rId15"/>
    <p:sldLayoutId id="2147483693"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jpeg"/></Relationships>
</file>

<file path=ppt/slides/_rels/slide30.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image" Target="../media/image47.jpe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image" Target="../media/image49.png"/><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png"/><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smtClean="0"/>
              <a:t>Research Mid-review Presentation</a:t>
            </a:r>
            <a:endParaRPr lang="en-US" dirty="0"/>
          </a:p>
        </p:txBody>
      </p:sp>
      <p:sp>
        <p:nvSpPr>
          <p:cNvPr id="3" name="Subtitle 2"/>
          <p:cNvSpPr>
            <a:spLocks noGrp="1"/>
          </p:cNvSpPr>
          <p:nvPr>
            <p:ph type="subTitle" idx="1"/>
          </p:nvPr>
        </p:nvSpPr>
        <p:spPr>
          <a:xfrm>
            <a:off x="1507067" y="4374573"/>
            <a:ext cx="7766936" cy="1458959"/>
          </a:xfrm>
        </p:spPr>
        <p:txBody>
          <a:bodyPr/>
          <a:lstStyle/>
          <a:p>
            <a:r>
              <a:rPr lang="en-GB" b="1" dirty="0"/>
              <a:t>Analysis &amp; Development of Dynamic TLPs in the use of Smart Mobile Device Communication</a:t>
            </a:r>
            <a:endParaRPr lang="en-GB" dirty="0" smtClean="0"/>
          </a:p>
          <a:p>
            <a:r>
              <a:rPr lang="en-GB" dirty="0" smtClean="0"/>
              <a:t>Project </a:t>
            </a:r>
            <a:r>
              <a:rPr lang="en-GB" dirty="0"/>
              <a:t>ID: 15-019</a:t>
            </a:r>
            <a:endParaRPr lang="en-US" dirty="0"/>
          </a:p>
          <a:p>
            <a:endParaRPr lang="en-US" dirty="0"/>
          </a:p>
        </p:txBody>
      </p:sp>
    </p:spTree>
    <p:extLst>
      <p:ext uri="{BB962C8B-B14F-4D97-AF65-F5344CB8AC3E}">
        <p14:creationId xmlns:p14="http://schemas.microsoft.com/office/powerpoint/2010/main" val="2076726044"/>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Implementation of Dynamic TCP Header </a:t>
            </a:r>
            <a:endParaRPr lang="en-US" dirty="0"/>
          </a:p>
        </p:txBody>
      </p:sp>
    </p:spTree>
    <p:extLst>
      <p:ext uri="{BB962C8B-B14F-4D97-AF65-F5344CB8AC3E}">
        <p14:creationId xmlns:p14="http://schemas.microsoft.com/office/powerpoint/2010/main" val="271329905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a:t>
            </a:r>
            <a:endParaRPr lang="en-US" dirty="0"/>
          </a:p>
        </p:txBody>
      </p:sp>
      <p:pic>
        <p:nvPicPr>
          <p:cNvPr id="4" name="Content Placeholder 3"/>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2436223" y="2993639"/>
            <a:ext cx="5181600" cy="2647797"/>
          </a:xfrm>
        </p:spPr>
      </p:pic>
      <p:sp>
        <p:nvSpPr>
          <p:cNvPr id="6" name="Content Placeholder 5"/>
          <p:cNvSpPr>
            <a:spLocks noGrp="1"/>
          </p:cNvSpPr>
          <p:nvPr>
            <p:ph sz="half" idx="2"/>
          </p:nvPr>
        </p:nvSpPr>
        <p:spPr>
          <a:xfrm>
            <a:off x="838200" y="1439259"/>
            <a:ext cx="8854440" cy="4678206"/>
          </a:xfrm>
        </p:spPr>
        <p:txBody>
          <a:bodyPr>
            <a:normAutofit/>
          </a:bodyPr>
          <a:lstStyle/>
          <a:p>
            <a:r>
              <a:rPr lang="en-US" dirty="0" smtClean="0"/>
              <a:t>TCP adds </a:t>
            </a:r>
            <a:r>
              <a:rPr lang="en-US" dirty="0" smtClean="0">
                <a:solidFill>
                  <a:srgbClr val="FF0000"/>
                </a:solidFill>
              </a:rPr>
              <a:t>20 bytes </a:t>
            </a:r>
            <a:r>
              <a:rPr lang="en-US" dirty="0" smtClean="0"/>
              <a:t>of standard header and up to 60 bytes with options [1].</a:t>
            </a:r>
          </a:p>
          <a:p>
            <a:r>
              <a:rPr lang="en-US" dirty="0" smtClean="0"/>
              <a:t>Well suited to transferring </a:t>
            </a:r>
            <a:r>
              <a:rPr lang="en-US" dirty="0" smtClean="0">
                <a:solidFill>
                  <a:srgbClr val="FF0000"/>
                </a:solidFill>
              </a:rPr>
              <a:t>large amount of data</a:t>
            </a:r>
            <a:r>
              <a:rPr lang="en-US" dirty="0" smtClean="0"/>
              <a:t>.</a:t>
            </a:r>
          </a:p>
        </p:txBody>
      </p:sp>
      <p:sp>
        <p:nvSpPr>
          <p:cNvPr id="8" name="Rectangle 7"/>
          <p:cNvSpPr/>
          <p:nvPr/>
        </p:nvSpPr>
        <p:spPr>
          <a:xfrm>
            <a:off x="7533950" y="3904076"/>
            <a:ext cx="2224199" cy="369332"/>
          </a:xfrm>
          <a:prstGeom prst="rect">
            <a:avLst/>
          </a:prstGeom>
        </p:spPr>
        <p:txBody>
          <a:bodyPr wrap="none">
            <a:spAutoFit/>
          </a:bodyPr>
          <a:lstStyle/>
          <a:p>
            <a:r>
              <a:rPr lang="en-US" dirty="0" smtClean="0">
                <a:effectLst/>
                <a:latin typeface="Calibri" panose="020F0502020204030204" pitchFamily="34" charset="0"/>
                <a:ea typeface="Calibri" panose="020F0502020204030204" pitchFamily="34" charset="0"/>
                <a:cs typeface="Times New Roman" panose="02020603050405020304" pitchFamily="18" charset="0"/>
              </a:rPr>
              <a:t> Standard TCP </a:t>
            </a:r>
            <a:r>
              <a:rPr lang="en-US" dirty="0">
                <a:latin typeface="Calibri" panose="020F0502020204030204" pitchFamily="34" charset="0"/>
                <a:ea typeface="Calibri" panose="020F0502020204030204" pitchFamily="34" charset="0"/>
                <a:cs typeface="Times New Roman" panose="02020603050405020304" pitchFamily="18" charset="0"/>
              </a:rPr>
              <a:t>H</a:t>
            </a:r>
            <a:r>
              <a:rPr lang="en-US" dirty="0" smtClean="0">
                <a:effectLst/>
                <a:latin typeface="Calibri" panose="020F0502020204030204" pitchFamily="34" charset="0"/>
                <a:ea typeface="Calibri" panose="020F0502020204030204" pitchFamily="34" charset="0"/>
                <a:cs typeface="Times New Roman" panose="02020603050405020304" pitchFamily="18" charset="0"/>
              </a:rPr>
              <a:t>eader</a:t>
            </a:r>
            <a:endParaRPr lang="en-US" dirty="0"/>
          </a:p>
        </p:txBody>
      </p:sp>
    </p:spTree>
    <p:extLst>
      <p:ext uri="{BB962C8B-B14F-4D97-AF65-F5344CB8AC3E}">
        <p14:creationId xmlns:p14="http://schemas.microsoft.com/office/powerpoint/2010/main" val="21306137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a:t>
            </a:r>
            <a:endParaRPr lang="en-US" dirty="0"/>
          </a:p>
        </p:txBody>
      </p:sp>
      <p:sp>
        <p:nvSpPr>
          <p:cNvPr id="3" name="Content Placeholder 2"/>
          <p:cNvSpPr>
            <a:spLocks noGrp="1"/>
          </p:cNvSpPr>
          <p:nvPr>
            <p:ph sz="half" idx="1"/>
          </p:nvPr>
        </p:nvSpPr>
        <p:spPr>
          <a:xfrm>
            <a:off x="838200" y="1438835"/>
            <a:ext cx="5181600" cy="4738127"/>
          </a:xfrm>
        </p:spPr>
        <p:txBody>
          <a:bodyPr>
            <a:normAutofit/>
          </a:bodyPr>
          <a:lstStyle/>
          <a:p>
            <a:r>
              <a:rPr lang="en-US" dirty="0" smtClean="0"/>
              <a:t>The mobile device of the vision impaired person will capture the </a:t>
            </a:r>
            <a:r>
              <a:rPr lang="en-US" dirty="0" smtClean="0">
                <a:solidFill>
                  <a:srgbClr val="FF0000"/>
                </a:solidFill>
              </a:rPr>
              <a:t>GPS, Wi-Fi and sensor data </a:t>
            </a:r>
            <a:r>
              <a:rPr lang="en-US" dirty="0" smtClean="0"/>
              <a:t>depending on availability and processed data will be send client to server. [</a:t>
            </a:r>
            <a:r>
              <a:rPr lang="en-US" dirty="0" smtClean="0">
                <a:solidFill>
                  <a:srgbClr val="FF0000"/>
                </a:solidFill>
              </a:rPr>
              <a:t>Urgent Data</a:t>
            </a:r>
            <a:r>
              <a:rPr lang="en-US" dirty="0" smtClean="0"/>
              <a:t>]</a:t>
            </a:r>
          </a:p>
          <a:p>
            <a:r>
              <a:rPr lang="en-US" dirty="0" smtClean="0"/>
              <a:t>This data has </a:t>
            </a:r>
            <a:r>
              <a:rPr lang="en-US" dirty="0" smtClean="0">
                <a:solidFill>
                  <a:srgbClr val="FF0000"/>
                </a:solidFill>
              </a:rPr>
              <a:t>very small payload</a:t>
            </a:r>
            <a:r>
              <a:rPr lang="en-US" dirty="0" smtClean="0"/>
              <a:t>.</a:t>
            </a:r>
          </a:p>
          <a:p>
            <a:r>
              <a:rPr lang="en-US" dirty="0" smtClean="0"/>
              <a:t>However for smaller amount of application layer data, TCP can impose </a:t>
            </a:r>
            <a:r>
              <a:rPr lang="en-US" dirty="0" smtClean="0">
                <a:solidFill>
                  <a:srgbClr val="FF0000"/>
                </a:solidFill>
              </a:rPr>
              <a:t>considerable overhead </a:t>
            </a:r>
            <a:r>
              <a:rPr lang="en-US" dirty="0" smtClean="0"/>
              <a:t>leading to significant additional delay effecting data transfer efficiency [2].</a:t>
            </a:r>
          </a:p>
          <a:p>
            <a:endParaRPr lang="en-US" dirty="0"/>
          </a:p>
        </p:txBody>
      </p:sp>
      <p:graphicFrame>
        <p:nvGraphicFramePr>
          <p:cNvPr id="7" name="Content Placeholder 6"/>
          <p:cNvGraphicFramePr>
            <a:graphicFrameLocks noGrp="1"/>
          </p:cNvGraphicFramePr>
          <p:nvPr>
            <p:ph sz="half" idx="2"/>
            <p:extLst/>
          </p:nvPr>
        </p:nvGraphicFramePr>
        <p:xfrm>
          <a:off x="6168985" y="1915451"/>
          <a:ext cx="5539404" cy="2230156"/>
        </p:xfrm>
        <a:graphic>
          <a:graphicData uri="http://schemas.openxmlformats.org/drawingml/2006/table">
            <a:tbl>
              <a:tblPr firstRow="1" firstCol="1" bandRow="1">
                <a:tableStyleId>{5C22544A-7EE6-4342-B048-85BDC9FD1C3A}</a:tableStyleId>
              </a:tblPr>
              <a:tblGrid>
                <a:gridCol w="923004"/>
                <a:gridCol w="923004"/>
                <a:gridCol w="923004"/>
                <a:gridCol w="923004"/>
                <a:gridCol w="923694"/>
                <a:gridCol w="923694"/>
              </a:tblGrid>
              <a:tr h="573580">
                <a:tc>
                  <a:txBody>
                    <a:bodyPr/>
                    <a:lstStyle/>
                    <a:p>
                      <a:pPr marL="0" marR="0">
                        <a:lnSpc>
                          <a:spcPct val="107000"/>
                        </a:lnSpc>
                        <a:spcBef>
                          <a:spcPts val="0"/>
                        </a:spcBef>
                        <a:spcAft>
                          <a:spcPts val="0"/>
                        </a:spcAft>
                      </a:pPr>
                      <a:r>
                        <a:rPr lang="en-US" sz="1100" dirty="0">
                          <a:effectLst/>
                        </a:rPr>
                        <a:t>Data</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Size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Transmission Frequency</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Delivery Reliability</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Direction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Network</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541498">
                <a:tc>
                  <a:txBody>
                    <a:bodyPr/>
                    <a:lstStyle/>
                    <a:p>
                      <a:pPr marL="0" marR="0">
                        <a:lnSpc>
                          <a:spcPct val="107000"/>
                        </a:lnSpc>
                        <a:spcBef>
                          <a:spcPts val="0"/>
                        </a:spcBef>
                        <a:spcAft>
                          <a:spcPts val="0"/>
                        </a:spcAft>
                      </a:pPr>
                      <a:r>
                        <a:rPr lang="en-US" sz="1100">
                          <a:effectLst/>
                        </a:rPr>
                        <a:t>GPS - Processed</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Very Small</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High</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a:effectLst/>
                        </a:rPr>
                        <a:t>No</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C -&gt; 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I</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573580">
                <a:tc>
                  <a:txBody>
                    <a:bodyPr/>
                    <a:lstStyle/>
                    <a:p>
                      <a:pPr marL="0" marR="0">
                        <a:lnSpc>
                          <a:spcPct val="107000"/>
                        </a:lnSpc>
                        <a:spcBef>
                          <a:spcPts val="0"/>
                        </a:spcBef>
                        <a:spcAft>
                          <a:spcPts val="0"/>
                        </a:spcAft>
                      </a:pPr>
                      <a:r>
                        <a:rPr lang="en-US" sz="1100">
                          <a:effectLst/>
                        </a:rPr>
                        <a:t>Wi-Fi – Processed</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Very Small</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a:effectLst/>
                        </a:rPr>
                        <a:t>High</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No</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C -&gt; 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I</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541498">
                <a:tc>
                  <a:txBody>
                    <a:bodyPr/>
                    <a:lstStyle/>
                    <a:p>
                      <a:pPr marL="0" marR="0">
                        <a:lnSpc>
                          <a:spcPct val="107000"/>
                        </a:lnSpc>
                        <a:spcBef>
                          <a:spcPts val="0"/>
                        </a:spcBef>
                        <a:spcAft>
                          <a:spcPts val="0"/>
                        </a:spcAft>
                      </a:pPr>
                      <a:r>
                        <a:rPr lang="en-US" sz="1100">
                          <a:effectLst/>
                        </a:rPr>
                        <a:t>Sensor data – Processed</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Very Small</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High</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No</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a:effectLst/>
                        </a:rPr>
                        <a:t>C -&gt; 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a:effectLst/>
                        </a:rPr>
                        <a:t>A, I</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bl>
          </a:graphicData>
        </a:graphic>
      </p:graphicFrame>
      <p:sp>
        <p:nvSpPr>
          <p:cNvPr id="8" name="Rectangle 7"/>
          <p:cNvSpPr/>
          <p:nvPr/>
        </p:nvSpPr>
        <p:spPr>
          <a:xfrm>
            <a:off x="6728978" y="4189393"/>
            <a:ext cx="4785220" cy="388696"/>
          </a:xfrm>
          <a:prstGeom prst="rect">
            <a:avLst/>
          </a:prstGeom>
        </p:spPr>
        <p:txBody>
          <a:bodyPr wrap="none">
            <a:spAutoFit/>
          </a:bodyPr>
          <a:lstStyle/>
          <a:p>
            <a:pPr algn="ctr">
              <a:lnSpc>
                <a:spcPct val="107000"/>
              </a:lnSpc>
              <a:spcAft>
                <a:spcPts val="800"/>
              </a:spcAft>
            </a:pPr>
            <a:r>
              <a:rPr lang="en-US" dirty="0" smtClean="0">
                <a:effectLst/>
                <a:latin typeface="Calibri" panose="020F0502020204030204" pitchFamily="34" charset="0"/>
                <a:ea typeface="Calibri" panose="020F0502020204030204" pitchFamily="34" charset="0"/>
                <a:cs typeface="Times New Roman" panose="02020603050405020304" pitchFamily="18" charset="0"/>
              </a:rPr>
              <a:t>C – Client, S – Server, A – </a:t>
            </a:r>
            <a:r>
              <a:rPr lang="en-US" dirty="0" err="1" smtClean="0">
                <a:effectLst/>
                <a:latin typeface="Calibri" panose="020F0502020204030204" pitchFamily="34" charset="0"/>
                <a:ea typeface="Calibri" panose="020F0502020204030204" pitchFamily="34" charset="0"/>
                <a:cs typeface="Times New Roman" panose="02020603050405020304" pitchFamily="18" charset="0"/>
              </a:rPr>
              <a:t>Adhoc</a:t>
            </a:r>
            <a:r>
              <a:rPr lang="en-US" dirty="0" smtClean="0">
                <a:effectLst/>
                <a:latin typeface="Calibri" panose="020F0502020204030204" pitchFamily="34" charset="0"/>
                <a:ea typeface="Calibri" panose="020F0502020204030204" pitchFamily="34" charset="0"/>
                <a:cs typeface="Times New Roman" panose="02020603050405020304" pitchFamily="18" charset="0"/>
              </a:rPr>
              <a:t>, I - Infrastructure</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02243890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Solution??</a:t>
            </a:r>
            <a:endParaRPr lang="en-US" dirty="0"/>
          </a:p>
        </p:txBody>
      </p:sp>
      <p:sp>
        <p:nvSpPr>
          <p:cNvPr id="3" name="Content Placeholder 2"/>
          <p:cNvSpPr>
            <a:spLocks noGrp="1"/>
          </p:cNvSpPr>
          <p:nvPr>
            <p:ph sz="half" idx="1"/>
          </p:nvPr>
        </p:nvSpPr>
        <p:spPr>
          <a:xfrm>
            <a:off x="838199" y="1825625"/>
            <a:ext cx="6396319" cy="4351338"/>
          </a:xfrm>
        </p:spPr>
        <p:txBody>
          <a:bodyPr/>
          <a:lstStyle/>
          <a:p>
            <a:r>
              <a:rPr lang="en-US" dirty="0" smtClean="0"/>
              <a:t>Develop a Dynamic TCP Header.</a:t>
            </a:r>
          </a:p>
          <a:p>
            <a:r>
              <a:rPr lang="en-US" dirty="0" smtClean="0"/>
              <a:t>Which changes it’s size according to data coming from application layer.</a:t>
            </a:r>
          </a:p>
          <a:p>
            <a:r>
              <a:rPr lang="en-US" dirty="0" smtClean="0"/>
              <a:t>Urgent data TCP header &lt; 20 bytes</a:t>
            </a:r>
          </a:p>
          <a:p>
            <a:r>
              <a:rPr lang="en-US" dirty="0" smtClean="0"/>
              <a:t>Non-urgent data TCP header = 20 bytes </a:t>
            </a:r>
            <a:endParaRPr lang="en-US" dirty="0"/>
          </a:p>
        </p:txBody>
      </p:sp>
      <p:pic>
        <p:nvPicPr>
          <p:cNvPr id="5" name="Content Placeholder 4"/>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662057" y="3122023"/>
            <a:ext cx="2475413" cy="2475413"/>
          </a:xfrm>
        </p:spPr>
      </p:pic>
    </p:spTree>
    <p:extLst>
      <p:ext uri="{BB962C8B-B14F-4D97-AF65-F5344CB8AC3E}">
        <p14:creationId xmlns:p14="http://schemas.microsoft.com/office/powerpoint/2010/main" val="30117655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a:t>
            </a:r>
            <a:endParaRPr lang="en-US" dirty="0"/>
          </a:p>
        </p:txBody>
      </p:sp>
      <p:sp>
        <p:nvSpPr>
          <p:cNvPr id="3" name="Content Placeholder 2"/>
          <p:cNvSpPr>
            <a:spLocks noGrp="1"/>
          </p:cNvSpPr>
          <p:nvPr>
            <p:ph sz="half" idx="1"/>
          </p:nvPr>
        </p:nvSpPr>
        <p:spPr>
          <a:xfrm>
            <a:off x="838200" y="1825625"/>
            <a:ext cx="8144436" cy="4351338"/>
          </a:xfrm>
        </p:spPr>
        <p:txBody>
          <a:bodyPr/>
          <a:lstStyle/>
          <a:p>
            <a:r>
              <a:rPr lang="en-US" dirty="0" smtClean="0"/>
              <a:t>Removing</a:t>
            </a:r>
            <a:r>
              <a:rPr lang="en-US" dirty="0" smtClean="0">
                <a:solidFill>
                  <a:srgbClr val="FF0000"/>
                </a:solidFill>
              </a:rPr>
              <a:t> non-critical </a:t>
            </a:r>
            <a:r>
              <a:rPr lang="en-US" dirty="0" smtClean="0"/>
              <a:t>information from standard TCP header.</a:t>
            </a:r>
          </a:p>
          <a:p>
            <a:r>
              <a:rPr lang="en-US" dirty="0" smtClean="0"/>
              <a:t>Thus, reduces size of header.</a:t>
            </a:r>
          </a:p>
          <a:p>
            <a:r>
              <a:rPr lang="en-US" dirty="0" smtClean="0"/>
              <a:t>Need to define a </a:t>
            </a:r>
            <a:r>
              <a:rPr lang="en-US" dirty="0" smtClean="0">
                <a:solidFill>
                  <a:srgbClr val="FF0000"/>
                </a:solidFill>
              </a:rPr>
              <a:t>new header structure</a:t>
            </a:r>
            <a:r>
              <a:rPr lang="en-US" dirty="0" smtClean="0"/>
              <a:t>.</a:t>
            </a:r>
            <a:endParaRPr lang="en-US" dirty="0"/>
          </a:p>
        </p:txBody>
      </p:sp>
      <p:pic>
        <p:nvPicPr>
          <p:cNvPr id="7" name="Content Placeholder 6"/>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558784" y="3036649"/>
            <a:ext cx="2371725" cy="1792948"/>
          </a:xfrm>
        </p:spPr>
      </p:pic>
    </p:spTree>
    <p:extLst>
      <p:ext uri="{BB962C8B-B14F-4D97-AF65-F5344CB8AC3E}">
        <p14:creationId xmlns:p14="http://schemas.microsoft.com/office/powerpoint/2010/main" val="31264627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92075"/>
          </a:xfrm>
        </p:spPr>
        <p:txBody>
          <a:bodyPr>
            <a:normAutofit fontScale="90000"/>
          </a:bodyPr>
          <a:lstStyle/>
          <a:p>
            <a:r>
              <a:rPr lang="en-US" dirty="0" smtClean="0"/>
              <a:t>How?</a:t>
            </a:r>
            <a:endParaRPr lang="en-US" dirty="0"/>
          </a:p>
        </p:txBody>
      </p:sp>
      <p:pic>
        <p:nvPicPr>
          <p:cNvPr id="5" name="Content Placeholder 4"/>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858888" y="900952"/>
            <a:ext cx="4705890" cy="5276011"/>
          </a:xfrm>
        </p:spPr>
      </p:pic>
      <p:pic>
        <p:nvPicPr>
          <p:cNvPr id="6" name="Content Placeholder 5"/>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5852160" y="900952"/>
            <a:ext cx="4911634" cy="5117284"/>
          </a:xfrm>
        </p:spPr>
      </p:pic>
      <p:sp>
        <p:nvSpPr>
          <p:cNvPr id="10" name="Curved Up Arrow 9"/>
          <p:cNvSpPr/>
          <p:nvPr/>
        </p:nvSpPr>
        <p:spPr>
          <a:xfrm>
            <a:off x="4303060" y="6018236"/>
            <a:ext cx="3200399" cy="705293"/>
          </a:xfrm>
          <a:prstGeom prst="curvedUp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Multiply 10"/>
          <p:cNvSpPr/>
          <p:nvPr/>
        </p:nvSpPr>
        <p:spPr>
          <a:xfrm>
            <a:off x="7453635" y="5832999"/>
            <a:ext cx="941294" cy="1075765"/>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2333066" y="545817"/>
            <a:ext cx="2400300" cy="369332"/>
          </a:xfrm>
          <a:prstGeom prst="rect">
            <a:avLst/>
          </a:prstGeom>
          <a:noFill/>
        </p:spPr>
        <p:txBody>
          <a:bodyPr wrap="square" rtlCol="0">
            <a:spAutoFit/>
          </a:bodyPr>
          <a:lstStyle/>
          <a:p>
            <a:r>
              <a:rPr lang="en-US" dirty="0" smtClean="0"/>
              <a:t>Standard TCP header</a:t>
            </a:r>
            <a:endParaRPr lang="en-US" dirty="0"/>
          </a:p>
        </p:txBody>
      </p:sp>
      <p:sp>
        <p:nvSpPr>
          <p:cNvPr id="14" name="TextBox 13"/>
          <p:cNvSpPr txBox="1"/>
          <p:nvPr/>
        </p:nvSpPr>
        <p:spPr>
          <a:xfrm>
            <a:off x="8081682" y="553002"/>
            <a:ext cx="2001766" cy="369332"/>
          </a:xfrm>
          <a:prstGeom prst="rect">
            <a:avLst/>
          </a:prstGeom>
          <a:noFill/>
        </p:spPr>
        <p:txBody>
          <a:bodyPr wrap="none" rtlCol="0">
            <a:spAutoFit/>
          </a:bodyPr>
          <a:lstStyle/>
          <a:p>
            <a:r>
              <a:rPr lang="en-US" dirty="0" smtClean="0"/>
              <a:t>Urgent TCP header</a:t>
            </a:r>
            <a:endParaRPr lang="en-US" dirty="0"/>
          </a:p>
        </p:txBody>
      </p:sp>
    </p:spTree>
    <p:extLst>
      <p:ext uri="{BB962C8B-B14F-4D97-AF65-F5344CB8AC3E}">
        <p14:creationId xmlns:p14="http://schemas.microsoft.com/office/powerpoint/2010/main" val="650227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92075"/>
          </a:xfrm>
        </p:spPr>
        <p:txBody>
          <a:bodyPr>
            <a:normAutofit fontScale="90000"/>
          </a:bodyPr>
          <a:lstStyle/>
          <a:p>
            <a:r>
              <a:rPr lang="en-US" dirty="0" smtClean="0"/>
              <a:t>How?</a:t>
            </a:r>
            <a:endParaRPr lang="en-US" dirty="0"/>
          </a:p>
        </p:txBody>
      </p:sp>
      <p:pic>
        <p:nvPicPr>
          <p:cNvPr id="5" name="Content Placeholder 4"/>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211672" y="833718"/>
            <a:ext cx="5763788" cy="5674658"/>
          </a:xfrm>
        </p:spPr>
      </p:pic>
      <p:sp>
        <p:nvSpPr>
          <p:cNvPr id="4" name="Content Placeholder 3"/>
          <p:cNvSpPr>
            <a:spLocks noGrp="1"/>
          </p:cNvSpPr>
          <p:nvPr>
            <p:ph sz="half" idx="2"/>
          </p:nvPr>
        </p:nvSpPr>
        <p:spPr>
          <a:xfrm>
            <a:off x="6172200" y="833718"/>
            <a:ext cx="5181600" cy="5674658"/>
          </a:xfrm>
        </p:spPr>
        <p:txBody>
          <a:bodyPr/>
          <a:lstStyle/>
          <a:p>
            <a:r>
              <a:rPr lang="en-US" dirty="0" smtClean="0"/>
              <a:t>Implementation of tcp_gen() function.</a:t>
            </a:r>
          </a:p>
          <a:p>
            <a:r>
              <a:rPr lang="en-US" dirty="0" smtClean="0"/>
              <a:t>Generates a </a:t>
            </a:r>
            <a:r>
              <a:rPr lang="en-US" dirty="0" smtClean="0">
                <a:solidFill>
                  <a:srgbClr val="FF0000"/>
                </a:solidFill>
              </a:rPr>
              <a:t>new TCP segment</a:t>
            </a:r>
            <a:r>
              <a:rPr lang="en-US" dirty="0" smtClean="0"/>
              <a:t>.</a:t>
            </a:r>
          </a:p>
          <a:p>
            <a:r>
              <a:rPr lang="en-US" dirty="0" smtClean="0"/>
              <a:t>Newly implemented TCP header is used.</a:t>
            </a:r>
          </a:p>
          <a:p>
            <a:r>
              <a:rPr lang="en-US" dirty="0" smtClean="0"/>
              <a:t>Values are assigned to it’s fields.</a:t>
            </a:r>
          </a:p>
          <a:p>
            <a:endParaRPr lang="en-US" dirty="0"/>
          </a:p>
        </p:txBody>
      </p:sp>
      <p:cxnSp>
        <p:nvCxnSpPr>
          <p:cNvPr id="7" name="Straight Arrow Connector 6"/>
          <p:cNvCxnSpPr/>
          <p:nvPr/>
        </p:nvCxnSpPr>
        <p:spPr>
          <a:xfrm flipH="1" flipV="1">
            <a:off x="2191872" y="1761566"/>
            <a:ext cx="4303057" cy="314661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494929" y="4894728"/>
            <a:ext cx="2602444" cy="369332"/>
          </a:xfrm>
          <a:prstGeom prst="rect">
            <a:avLst/>
          </a:prstGeom>
          <a:noFill/>
        </p:spPr>
        <p:txBody>
          <a:bodyPr wrap="none" rtlCol="0">
            <a:spAutoFit/>
          </a:bodyPr>
          <a:lstStyle/>
          <a:p>
            <a:r>
              <a:rPr lang="en-US" dirty="0" smtClean="0"/>
              <a:t>New header is being used</a:t>
            </a:r>
            <a:endParaRPr lang="en-US" dirty="0"/>
          </a:p>
        </p:txBody>
      </p:sp>
      <p:cxnSp>
        <p:nvCxnSpPr>
          <p:cNvPr id="12" name="Straight Arrow Connector 11"/>
          <p:cNvCxnSpPr/>
          <p:nvPr/>
        </p:nvCxnSpPr>
        <p:spPr>
          <a:xfrm flipH="1" flipV="1">
            <a:off x="1564827" y="3405238"/>
            <a:ext cx="4930102" cy="210805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6494929" y="5466692"/>
            <a:ext cx="2708755" cy="369332"/>
          </a:xfrm>
          <a:prstGeom prst="rect">
            <a:avLst/>
          </a:prstGeom>
          <a:noFill/>
        </p:spPr>
        <p:txBody>
          <a:bodyPr wrap="none" rtlCol="0">
            <a:spAutoFit/>
          </a:bodyPr>
          <a:lstStyle/>
          <a:p>
            <a:r>
              <a:rPr lang="en-US" dirty="0" smtClean="0"/>
              <a:t>Assignment of header data</a:t>
            </a:r>
            <a:endParaRPr lang="en-US" dirty="0"/>
          </a:p>
        </p:txBody>
      </p:sp>
    </p:spTree>
    <p:extLst>
      <p:ext uri="{BB962C8B-B14F-4D97-AF65-F5344CB8AC3E}">
        <p14:creationId xmlns:p14="http://schemas.microsoft.com/office/powerpoint/2010/main" val="4074171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51734"/>
          </a:xfrm>
        </p:spPr>
        <p:txBody>
          <a:bodyPr>
            <a:normAutofit fontScale="90000"/>
          </a:bodyPr>
          <a:lstStyle/>
          <a:p>
            <a:r>
              <a:rPr lang="en-US" dirty="0" smtClean="0"/>
              <a:t>How?</a:t>
            </a:r>
            <a:endParaRPr lang="en-US" dirty="0"/>
          </a:p>
        </p:txBody>
      </p:sp>
      <p:pic>
        <p:nvPicPr>
          <p:cNvPr id="5" name="Content Placeholder 4"/>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291353" y="840608"/>
            <a:ext cx="5948082" cy="5600533"/>
          </a:xfrm>
        </p:spPr>
      </p:pic>
      <p:sp>
        <p:nvSpPr>
          <p:cNvPr id="4" name="Content Placeholder 3"/>
          <p:cNvSpPr>
            <a:spLocks noGrp="1"/>
          </p:cNvSpPr>
          <p:nvPr>
            <p:ph sz="half" idx="2"/>
          </p:nvPr>
        </p:nvSpPr>
        <p:spPr>
          <a:xfrm>
            <a:off x="6642847" y="840608"/>
            <a:ext cx="4710953" cy="5600533"/>
          </a:xfrm>
        </p:spPr>
        <p:txBody>
          <a:bodyPr/>
          <a:lstStyle/>
          <a:p>
            <a:r>
              <a:rPr lang="en-US" dirty="0" err="1"/>
              <a:t>s</a:t>
            </a:r>
            <a:r>
              <a:rPr lang="en-US" dirty="0" err="1" smtClean="0"/>
              <a:t>endpkt</a:t>
            </a:r>
            <a:r>
              <a:rPr lang="en-US" dirty="0" smtClean="0"/>
              <a:t>() function</a:t>
            </a:r>
          </a:p>
          <a:p>
            <a:r>
              <a:rPr lang="en-US" dirty="0" smtClean="0"/>
              <a:t>Sends network packet to the live network.</a:t>
            </a:r>
            <a:endParaRPr lang="en-US" dirty="0"/>
          </a:p>
        </p:txBody>
      </p:sp>
    </p:spTree>
    <p:extLst>
      <p:ext uri="{BB962C8B-B14F-4D97-AF65-F5344CB8AC3E}">
        <p14:creationId xmlns:p14="http://schemas.microsoft.com/office/powerpoint/2010/main" val="292468316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a:t>
            </a:r>
            <a:endParaRPr lang="en-US" dirty="0"/>
          </a:p>
        </p:txBody>
      </p:sp>
      <p:pic>
        <p:nvPicPr>
          <p:cNvPr id="5" name="Content Placeholder 4"/>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838200" y="1690687"/>
            <a:ext cx="6707476" cy="3983971"/>
          </a:xfrm>
        </p:spPr>
      </p:pic>
      <p:sp>
        <p:nvSpPr>
          <p:cNvPr id="4" name="Content Placeholder 3"/>
          <p:cNvSpPr>
            <a:spLocks noGrp="1"/>
          </p:cNvSpPr>
          <p:nvPr>
            <p:ph sz="half" idx="2"/>
          </p:nvPr>
        </p:nvSpPr>
        <p:spPr>
          <a:xfrm>
            <a:off x="7866529" y="1690687"/>
            <a:ext cx="3487271" cy="3983971"/>
          </a:xfrm>
        </p:spPr>
        <p:txBody>
          <a:bodyPr/>
          <a:lstStyle/>
          <a:p>
            <a:r>
              <a:rPr lang="en-US" dirty="0" smtClean="0"/>
              <a:t>New length for the Urgent TCP header is calculated.</a:t>
            </a:r>
          </a:p>
          <a:p>
            <a:pPr marL="0" indent="0">
              <a:buNone/>
            </a:pPr>
            <a:endParaRPr lang="en-US" dirty="0"/>
          </a:p>
        </p:txBody>
      </p:sp>
      <p:cxnSp>
        <p:nvCxnSpPr>
          <p:cNvPr id="7" name="Straight Arrow Connector 6"/>
          <p:cNvCxnSpPr/>
          <p:nvPr/>
        </p:nvCxnSpPr>
        <p:spPr>
          <a:xfrm flipH="1">
            <a:off x="2702861" y="1930400"/>
            <a:ext cx="5163668" cy="199614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954227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45863"/>
          </a:xfrm>
        </p:spPr>
        <p:txBody>
          <a:bodyPr>
            <a:normAutofit fontScale="90000"/>
          </a:bodyPr>
          <a:lstStyle/>
          <a:p>
            <a:r>
              <a:rPr lang="en-US" dirty="0" smtClean="0"/>
              <a:t>How? – </a:t>
            </a:r>
            <a:r>
              <a:rPr lang="en-US" dirty="0" smtClean="0"/>
              <a:t>Emulation </a:t>
            </a:r>
            <a:r>
              <a:rPr lang="en-US" dirty="0" smtClean="0"/>
              <a:t>in NS2</a:t>
            </a:r>
            <a:endParaRPr lang="en-US" dirty="0"/>
          </a:p>
        </p:txBody>
      </p:sp>
      <p:pic>
        <p:nvPicPr>
          <p:cNvPr id="5" name="Content Placeholder 4"/>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74964" y="933403"/>
            <a:ext cx="7095412" cy="5243560"/>
          </a:xfrm>
        </p:spPr>
      </p:pic>
      <p:sp>
        <p:nvSpPr>
          <p:cNvPr id="4" name="Content Placeholder 3"/>
          <p:cNvSpPr>
            <a:spLocks noGrp="1"/>
          </p:cNvSpPr>
          <p:nvPr>
            <p:ph sz="half" idx="2"/>
          </p:nvPr>
        </p:nvSpPr>
        <p:spPr>
          <a:xfrm>
            <a:off x="7503459" y="933403"/>
            <a:ext cx="3850341" cy="5243560"/>
          </a:xfrm>
        </p:spPr>
        <p:txBody>
          <a:bodyPr>
            <a:noAutofit/>
          </a:bodyPr>
          <a:lstStyle/>
          <a:p>
            <a:r>
              <a:rPr lang="en-US" sz="1600" i="1" dirty="0" smtClean="0"/>
              <a:t>but are not intended to be faithful replicas of real-world TCP implementations. They do not contain a dynamic window advertisement, there is no SYN/FIN connection establishment/teardown, and no data is ever transferred (e.g. no checksums or urgent data).</a:t>
            </a:r>
            <a:r>
              <a:rPr lang="en-US" i="1" dirty="0" smtClean="0"/>
              <a:t> [Source : NS2 Documentation]</a:t>
            </a:r>
          </a:p>
          <a:p>
            <a:r>
              <a:rPr lang="en-US" dirty="0" smtClean="0"/>
              <a:t>Hence, Emulator functionality of ns2 had to be used.</a:t>
            </a:r>
          </a:p>
          <a:p>
            <a:r>
              <a:rPr lang="en-US" dirty="0" smtClean="0"/>
              <a:t>Maps ns2 packet header into the network packet header.</a:t>
            </a:r>
          </a:p>
          <a:p>
            <a:r>
              <a:rPr lang="en-US" dirty="0" smtClean="0"/>
              <a:t>Injects it into a live network.</a:t>
            </a:r>
          </a:p>
          <a:p>
            <a:r>
              <a:rPr lang="en-US" dirty="0" smtClean="0"/>
              <a:t>Which will be consumed by a TCP server in another host.</a:t>
            </a:r>
          </a:p>
        </p:txBody>
      </p:sp>
    </p:spTree>
    <p:extLst>
      <p:ext uri="{BB962C8B-B14F-4D97-AF65-F5344CB8AC3E}">
        <p14:creationId xmlns:p14="http://schemas.microsoft.com/office/powerpoint/2010/main" val="198942961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we intended to do</a:t>
            </a:r>
            <a:endParaRPr lang="en-US" dirty="0"/>
          </a:p>
        </p:txBody>
      </p:sp>
      <p:sp>
        <p:nvSpPr>
          <p:cNvPr id="3" name="Content Placeholder 2"/>
          <p:cNvSpPr>
            <a:spLocks noGrp="1"/>
          </p:cNvSpPr>
          <p:nvPr>
            <p:ph idx="1"/>
          </p:nvPr>
        </p:nvSpPr>
        <p:spPr/>
        <p:txBody>
          <a:bodyPr>
            <a:normAutofit/>
          </a:bodyPr>
          <a:lstStyle/>
          <a:p>
            <a:r>
              <a:rPr lang="en-US" sz="3200" dirty="0">
                <a:solidFill>
                  <a:schemeClr val="dk1"/>
                </a:solidFill>
              </a:rPr>
              <a:t>To design an enhanced dynamic transport layer protocol which is different to the conventional TLPs</a:t>
            </a:r>
          </a:p>
          <a:p>
            <a:endParaRPr lang="en-US" sz="3200" dirty="0"/>
          </a:p>
        </p:txBody>
      </p:sp>
    </p:spTree>
    <p:extLst>
      <p:ext uri="{BB962C8B-B14F-4D97-AF65-F5344CB8AC3E}">
        <p14:creationId xmlns:p14="http://schemas.microsoft.com/office/powerpoint/2010/main" val="20058266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 Host Configuration</a:t>
            </a:r>
            <a:endParaRPr lang="en-US" dirty="0"/>
          </a:p>
        </p:txBody>
      </p:sp>
      <p:pic>
        <p:nvPicPr>
          <p:cNvPr id="5" name="Content Placeholder 4"/>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626366" y="1485138"/>
            <a:ext cx="8943330" cy="4600385"/>
          </a:xfrm>
        </p:spPr>
      </p:pic>
    </p:spTree>
    <p:extLst>
      <p:ext uri="{BB962C8B-B14F-4D97-AF65-F5344CB8AC3E}">
        <p14:creationId xmlns:p14="http://schemas.microsoft.com/office/powerpoint/2010/main" val="133414275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72757"/>
          </a:xfrm>
        </p:spPr>
        <p:txBody>
          <a:bodyPr>
            <a:normAutofit fontScale="90000"/>
          </a:bodyPr>
          <a:lstStyle/>
          <a:p>
            <a:r>
              <a:rPr lang="en-US" dirty="0" smtClean="0"/>
              <a:t>How? – TCL Script</a:t>
            </a:r>
            <a:endParaRPr lang="en-US" dirty="0"/>
          </a:p>
        </p:txBody>
      </p:sp>
      <p:sp>
        <p:nvSpPr>
          <p:cNvPr id="4" name="Content Placeholder 3"/>
          <p:cNvSpPr>
            <a:spLocks noGrp="1"/>
          </p:cNvSpPr>
          <p:nvPr>
            <p:ph sz="half" idx="2"/>
          </p:nvPr>
        </p:nvSpPr>
        <p:spPr>
          <a:xfrm>
            <a:off x="7436224" y="951567"/>
            <a:ext cx="3917576" cy="5637634"/>
          </a:xfrm>
        </p:spPr>
        <p:txBody>
          <a:bodyPr/>
          <a:lstStyle/>
          <a:p>
            <a:r>
              <a:rPr lang="en-US" dirty="0" smtClean="0"/>
              <a:t>Implementation of the </a:t>
            </a:r>
            <a:r>
              <a:rPr lang="en-US" dirty="0" err="1" smtClean="0"/>
              <a:t>tcl</a:t>
            </a:r>
            <a:r>
              <a:rPr lang="en-US" dirty="0" smtClean="0"/>
              <a:t> script.</a:t>
            </a:r>
          </a:p>
          <a:p>
            <a:r>
              <a:rPr lang="en-US" dirty="0" smtClean="0"/>
              <a:t>Runs the Emulation.</a:t>
            </a:r>
          </a:p>
          <a:p>
            <a:r>
              <a:rPr lang="en-US" dirty="0"/>
              <a:t>IP addresses &amp; port numbers of the hosts. </a:t>
            </a:r>
          </a:p>
        </p:txBody>
      </p:sp>
      <p:pic>
        <p:nvPicPr>
          <p:cNvPr id="8" name="Content Placeholder 7"/>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489570" y="951567"/>
            <a:ext cx="6408771" cy="5637634"/>
          </a:xfrm>
        </p:spPr>
      </p:pic>
      <p:cxnSp>
        <p:nvCxnSpPr>
          <p:cNvPr id="9" name="Straight Arrow Connector 8"/>
          <p:cNvCxnSpPr/>
          <p:nvPr/>
        </p:nvCxnSpPr>
        <p:spPr>
          <a:xfrm flipH="1">
            <a:off x="3778625" y="2017059"/>
            <a:ext cx="3657599" cy="157330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H="1">
            <a:off x="3294529" y="2017059"/>
            <a:ext cx="4141695" cy="341555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83742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a:t>
            </a:r>
            <a:r>
              <a:rPr lang="en-US" dirty="0"/>
              <a:t>? – TCL Script</a:t>
            </a:r>
          </a:p>
        </p:txBody>
      </p:sp>
      <p:pic>
        <p:nvPicPr>
          <p:cNvPr id="7" name="Content Placeholder 6"/>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838200" y="1825625"/>
            <a:ext cx="4607859" cy="3390166"/>
          </a:xfrm>
        </p:spPr>
      </p:pic>
    </p:spTree>
    <p:extLst>
      <p:ext uri="{BB962C8B-B14F-4D97-AF65-F5344CB8AC3E}">
        <p14:creationId xmlns:p14="http://schemas.microsoft.com/office/powerpoint/2010/main" val="119748175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Output</a:t>
            </a:r>
            <a:endParaRPr lang="en-US" dirty="0"/>
          </a:p>
        </p:txBody>
      </p:sp>
      <p:pic>
        <p:nvPicPr>
          <p:cNvPr id="5" name="Content Placeholder 4"/>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461681" y="1825625"/>
            <a:ext cx="6729444" cy="4145336"/>
          </a:xfrm>
        </p:spPr>
      </p:pic>
      <p:sp>
        <p:nvSpPr>
          <p:cNvPr id="7" name="Content Placeholder 6"/>
          <p:cNvSpPr>
            <a:spLocks noGrp="1"/>
          </p:cNvSpPr>
          <p:nvPr>
            <p:ph sz="half" idx="2"/>
          </p:nvPr>
        </p:nvSpPr>
        <p:spPr>
          <a:xfrm>
            <a:off x="8068235" y="1825625"/>
            <a:ext cx="3285564" cy="4145336"/>
          </a:xfrm>
        </p:spPr>
        <p:txBody>
          <a:bodyPr/>
          <a:lstStyle/>
          <a:p>
            <a:r>
              <a:rPr lang="en-US" dirty="0" smtClean="0"/>
              <a:t>Emulation starts once </a:t>
            </a:r>
            <a:r>
              <a:rPr lang="en-US" dirty="0" err="1" smtClean="0"/>
              <a:t>tcl</a:t>
            </a:r>
            <a:r>
              <a:rPr lang="en-US" dirty="0" smtClean="0"/>
              <a:t> script is run.</a:t>
            </a:r>
          </a:p>
          <a:p>
            <a:r>
              <a:rPr lang="en-US" dirty="0" smtClean="0"/>
              <a:t>3 packets are sent to the outside network.</a:t>
            </a:r>
            <a:endParaRPr lang="en-US" dirty="0"/>
          </a:p>
        </p:txBody>
      </p:sp>
      <p:cxnSp>
        <p:nvCxnSpPr>
          <p:cNvPr id="8" name="Straight Arrow Connector 7"/>
          <p:cNvCxnSpPr/>
          <p:nvPr/>
        </p:nvCxnSpPr>
        <p:spPr>
          <a:xfrm flipH="1">
            <a:off x="6454589" y="2057400"/>
            <a:ext cx="1613646" cy="53788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H="1">
            <a:off x="3361765" y="2743200"/>
            <a:ext cx="4706470" cy="100852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615154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154393"/>
          </a:xfrm>
        </p:spPr>
        <p:txBody>
          <a:bodyPr>
            <a:normAutofit/>
          </a:bodyPr>
          <a:lstStyle/>
          <a:p>
            <a:r>
              <a:rPr lang="en-US" dirty="0" smtClean="0"/>
              <a:t>Output – Uses </a:t>
            </a:r>
            <a:r>
              <a:rPr lang="en-US" dirty="0"/>
              <a:t>S</a:t>
            </a:r>
            <a:r>
              <a:rPr lang="en-US" dirty="0" smtClean="0"/>
              <a:t>tandard Header</a:t>
            </a:r>
            <a:endParaRPr lang="en-US" dirty="0"/>
          </a:p>
        </p:txBody>
      </p:sp>
      <p:pic>
        <p:nvPicPr>
          <p:cNvPr id="5" name="Content Placeholder 4"/>
          <p:cNvPicPr>
            <a:picLocks noGrp="1" noChangeAspect="1"/>
          </p:cNvPicPr>
          <p:nvPr>
            <p:ph sz="half" idx="1"/>
          </p:nvPr>
        </p:nvPicPr>
        <p:blipFill>
          <a:blip r:embed="rId2" cstate="print">
            <a:extLst>
              <a:ext uri="{28A0092B-C50C-407E-A947-70E740481C1C}">
                <a14:useLocalDpi xmlns:a14="http://schemas.microsoft.com/office/drawing/2010/main" val="0"/>
              </a:ext>
            </a:extLst>
          </a:blip>
          <a:stretch>
            <a:fillRect/>
          </a:stretch>
        </p:blipFill>
        <p:spPr>
          <a:xfrm>
            <a:off x="402608" y="1701299"/>
            <a:ext cx="8721659" cy="4070108"/>
          </a:xfrm>
        </p:spPr>
      </p:pic>
      <p:sp>
        <p:nvSpPr>
          <p:cNvPr id="4" name="Content Placeholder 3"/>
          <p:cNvSpPr>
            <a:spLocks noGrp="1"/>
          </p:cNvSpPr>
          <p:nvPr>
            <p:ph sz="half" idx="2"/>
          </p:nvPr>
        </p:nvSpPr>
        <p:spPr>
          <a:xfrm>
            <a:off x="9124267" y="1701299"/>
            <a:ext cx="2229533" cy="4070108"/>
          </a:xfrm>
        </p:spPr>
        <p:txBody>
          <a:bodyPr>
            <a:normAutofit/>
          </a:bodyPr>
          <a:lstStyle/>
          <a:p>
            <a:r>
              <a:rPr lang="en-US" dirty="0" smtClean="0"/>
              <a:t>Shows packets captured by </a:t>
            </a:r>
            <a:r>
              <a:rPr lang="en-US" dirty="0" err="1"/>
              <a:t>W</a:t>
            </a:r>
            <a:r>
              <a:rPr lang="en-US" dirty="0" err="1" smtClean="0"/>
              <a:t>ireshark</a:t>
            </a:r>
            <a:r>
              <a:rPr lang="en-US" dirty="0" smtClean="0"/>
              <a:t>.</a:t>
            </a:r>
          </a:p>
          <a:p>
            <a:r>
              <a:rPr lang="en-US" dirty="0"/>
              <a:t>U</a:t>
            </a:r>
            <a:r>
              <a:rPr lang="en-US" dirty="0" smtClean="0"/>
              <a:t>ses Standard TCP header.</a:t>
            </a:r>
          </a:p>
          <a:p>
            <a:r>
              <a:rPr lang="en-US" dirty="0"/>
              <a:t>S</a:t>
            </a:r>
            <a:r>
              <a:rPr lang="en-US" dirty="0" smtClean="0"/>
              <a:t>ize </a:t>
            </a:r>
            <a:r>
              <a:rPr lang="en-US" dirty="0"/>
              <a:t>is 20 bytes.</a:t>
            </a:r>
          </a:p>
        </p:txBody>
      </p:sp>
      <p:cxnSp>
        <p:nvCxnSpPr>
          <p:cNvPr id="8" name="Straight Arrow Connector 7"/>
          <p:cNvCxnSpPr/>
          <p:nvPr/>
        </p:nvCxnSpPr>
        <p:spPr>
          <a:xfrm flipH="1">
            <a:off x="1990608" y="3536576"/>
            <a:ext cx="7133659" cy="90965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1493060" y="4304194"/>
            <a:ext cx="497544" cy="284070"/>
          </a:xfrm>
          <a:prstGeom prst="rect">
            <a:avLst/>
          </a:prstGeom>
          <a:noFill/>
          <a:ln>
            <a:solidFill>
              <a:srgbClr val="FF0000"/>
            </a:solidFill>
          </a:ln>
        </p:spPr>
        <p:txBody>
          <a:bodyPr wrap="square" rtlCol="0">
            <a:spAutoFit/>
          </a:bodyPr>
          <a:lstStyle/>
          <a:p>
            <a:endParaRPr lang="en-US" dirty="0"/>
          </a:p>
        </p:txBody>
      </p:sp>
    </p:spTree>
    <p:extLst>
      <p:ext uri="{BB962C8B-B14F-4D97-AF65-F5344CB8AC3E}">
        <p14:creationId xmlns:p14="http://schemas.microsoft.com/office/powerpoint/2010/main" val="196373852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Output – Uses Customized Header</a:t>
            </a:r>
            <a:endParaRPr lang="en-US" dirty="0"/>
          </a:p>
        </p:txBody>
      </p:sp>
      <p:pic>
        <p:nvPicPr>
          <p:cNvPr id="7" name="Content Placeholder 6"/>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233082" y="1690687"/>
            <a:ext cx="7566211" cy="4407011"/>
          </a:xfrm>
        </p:spPr>
      </p:pic>
      <p:sp>
        <p:nvSpPr>
          <p:cNvPr id="4" name="Content Placeholder 3"/>
          <p:cNvSpPr>
            <a:spLocks noGrp="1"/>
          </p:cNvSpPr>
          <p:nvPr>
            <p:ph sz="half" idx="2"/>
          </p:nvPr>
        </p:nvSpPr>
        <p:spPr>
          <a:xfrm>
            <a:off x="8041341" y="1718523"/>
            <a:ext cx="3312459" cy="4351338"/>
          </a:xfrm>
        </p:spPr>
        <p:txBody>
          <a:bodyPr/>
          <a:lstStyle/>
          <a:p>
            <a:r>
              <a:rPr lang="en-US" dirty="0"/>
              <a:t>Uses U</a:t>
            </a:r>
            <a:r>
              <a:rPr lang="en-US" dirty="0" smtClean="0"/>
              <a:t>rgent TCP </a:t>
            </a:r>
            <a:r>
              <a:rPr lang="en-US" dirty="0"/>
              <a:t>header</a:t>
            </a:r>
            <a:r>
              <a:rPr lang="en-US" dirty="0" smtClean="0"/>
              <a:t>.</a:t>
            </a:r>
          </a:p>
          <a:p>
            <a:r>
              <a:rPr lang="en-US" dirty="0" smtClean="0"/>
              <a:t>It is now only </a:t>
            </a:r>
            <a:r>
              <a:rPr lang="en-US" dirty="0" smtClean="0">
                <a:solidFill>
                  <a:srgbClr val="FF0000"/>
                </a:solidFill>
              </a:rPr>
              <a:t>16 bytes </a:t>
            </a:r>
            <a:r>
              <a:rPr lang="en-US" dirty="0" smtClean="0"/>
              <a:t>in size!</a:t>
            </a:r>
            <a:endParaRPr lang="en-US" dirty="0"/>
          </a:p>
        </p:txBody>
      </p:sp>
      <p:cxnSp>
        <p:nvCxnSpPr>
          <p:cNvPr id="8" name="Straight Arrow Connector 7"/>
          <p:cNvCxnSpPr/>
          <p:nvPr/>
        </p:nvCxnSpPr>
        <p:spPr>
          <a:xfrm flipH="1">
            <a:off x="1882589" y="2353235"/>
            <a:ext cx="6158752" cy="289635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1385044" y="5000624"/>
            <a:ext cx="497544" cy="284070"/>
          </a:xfrm>
          <a:prstGeom prst="rect">
            <a:avLst/>
          </a:prstGeom>
          <a:noFill/>
          <a:ln>
            <a:solidFill>
              <a:srgbClr val="FF0000"/>
            </a:solidFill>
          </a:ln>
        </p:spPr>
        <p:txBody>
          <a:bodyPr wrap="square" rtlCol="0">
            <a:spAutoFit/>
          </a:bodyPr>
          <a:lstStyle/>
          <a:p>
            <a:endParaRPr lang="en-US" dirty="0"/>
          </a:p>
        </p:txBody>
      </p:sp>
    </p:spTree>
    <p:extLst>
      <p:ext uri="{BB962C8B-B14F-4D97-AF65-F5344CB8AC3E}">
        <p14:creationId xmlns:p14="http://schemas.microsoft.com/office/powerpoint/2010/main" val="60249713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Future Plans – To be Implemented</a:t>
            </a:r>
            <a:endParaRPr lang="en-US" dirty="0"/>
          </a:p>
        </p:txBody>
      </p:sp>
      <p:sp>
        <p:nvSpPr>
          <p:cNvPr id="3" name="Content Placeholder 2"/>
          <p:cNvSpPr>
            <a:spLocks noGrp="1"/>
          </p:cNvSpPr>
          <p:nvPr>
            <p:ph sz="half" idx="1"/>
          </p:nvPr>
        </p:nvSpPr>
        <p:spPr>
          <a:xfrm>
            <a:off x="838200" y="1825625"/>
            <a:ext cx="6907306" cy="4351338"/>
          </a:xfrm>
        </p:spPr>
        <p:txBody>
          <a:bodyPr/>
          <a:lstStyle/>
          <a:p>
            <a:r>
              <a:rPr lang="en-US" dirty="0" smtClean="0"/>
              <a:t>Further size reduction of Urgent TCP Header.</a:t>
            </a:r>
          </a:p>
          <a:p>
            <a:r>
              <a:rPr lang="en-US" dirty="0" smtClean="0"/>
              <a:t>Switching between standard TCP Header &amp; Urgent TCP header.</a:t>
            </a:r>
            <a:endParaRPr lang="en-US" dirty="0"/>
          </a:p>
        </p:txBody>
      </p:sp>
      <p:pic>
        <p:nvPicPr>
          <p:cNvPr id="5" name="Content Placeholder 4"/>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922454" y="2821578"/>
            <a:ext cx="2590012" cy="2377055"/>
          </a:xfrm>
        </p:spPr>
      </p:pic>
    </p:spTree>
    <p:extLst>
      <p:ext uri="{BB962C8B-B14F-4D97-AF65-F5344CB8AC3E}">
        <p14:creationId xmlns:p14="http://schemas.microsoft.com/office/powerpoint/2010/main" val="160417784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Execution of Methods in TCP to suite the Dynamic TLP</a:t>
            </a:r>
            <a:endParaRPr lang="en-US" dirty="0"/>
          </a:p>
        </p:txBody>
      </p:sp>
      <p:sp>
        <p:nvSpPr>
          <p:cNvPr id="3" name="Subtitle 2"/>
          <p:cNvSpPr>
            <a:spLocks noGrp="1"/>
          </p:cNvSpPr>
          <p:nvPr>
            <p:ph type="subTitle" idx="1"/>
          </p:nvPr>
        </p:nvSpPr>
        <p:spPr/>
        <p:txBody>
          <a:bodyPr>
            <a:normAutofit/>
          </a:bodyPr>
          <a:lstStyle/>
          <a:p>
            <a:r>
              <a:rPr lang="en-US" dirty="0" smtClean="0"/>
              <a:t>Congestion Control</a:t>
            </a:r>
          </a:p>
        </p:txBody>
      </p:sp>
    </p:spTree>
    <p:extLst>
      <p:ext uri="{BB962C8B-B14F-4D97-AF65-F5344CB8AC3E}">
        <p14:creationId xmlns:p14="http://schemas.microsoft.com/office/powerpoint/2010/main" val="380079009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a:t>
            </a:r>
            <a:endParaRPr lang="en-US" dirty="0"/>
          </a:p>
        </p:txBody>
      </p:sp>
      <p:pic>
        <p:nvPicPr>
          <p:cNvPr id="5" name="Content Placeholder 4"/>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5473338" y="2452801"/>
            <a:ext cx="4748348" cy="3561261"/>
          </a:xfrm>
        </p:spPr>
      </p:pic>
      <p:sp>
        <p:nvSpPr>
          <p:cNvPr id="6" name="Content Placeholder 5"/>
          <p:cNvSpPr>
            <a:spLocks noGrp="1"/>
          </p:cNvSpPr>
          <p:nvPr>
            <p:ph sz="half" idx="2"/>
          </p:nvPr>
        </p:nvSpPr>
        <p:spPr>
          <a:xfrm>
            <a:off x="838200" y="1439259"/>
            <a:ext cx="10108474" cy="4678206"/>
          </a:xfrm>
        </p:spPr>
        <p:txBody>
          <a:bodyPr>
            <a:normAutofit/>
          </a:bodyPr>
          <a:lstStyle/>
          <a:p>
            <a:r>
              <a:rPr lang="en-US" dirty="0" smtClean="0"/>
              <a:t>Initial congestion window of a TCP flow is at most 3 segments or about 4Kb of data.</a:t>
            </a:r>
          </a:p>
          <a:p>
            <a:r>
              <a:rPr lang="en-US" dirty="0" smtClean="0"/>
              <a:t>Most Connections are short lived</a:t>
            </a:r>
          </a:p>
          <a:p>
            <a:r>
              <a:rPr lang="en-US" dirty="0" smtClean="0"/>
              <a:t>Initial </a:t>
            </a:r>
            <a:r>
              <a:rPr lang="en-US" dirty="0"/>
              <a:t>congestion window is a critical TCP parameter in determining </a:t>
            </a:r>
            <a:r>
              <a:rPr lang="en-US" dirty="0" smtClean="0"/>
              <a:t>how</a:t>
            </a:r>
          </a:p>
          <a:p>
            <a:pPr>
              <a:buNone/>
            </a:pPr>
            <a:r>
              <a:rPr lang="en-US" dirty="0" smtClean="0"/>
              <a:t>	</a:t>
            </a:r>
            <a:r>
              <a:rPr lang="en-US" dirty="0" smtClean="0">
                <a:solidFill>
                  <a:srgbClr val="FF0000"/>
                </a:solidFill>
              </a:rPr>
              <a:t>quickly </a:t>
            </a:r>
            <a:r>
              <a:rPr lang="en-US" dirty="0">
                <a:solidFill>
                  <a:srgbClr val="FF0000"/>
                </a:solidFill>
              </a:rPr>
              <a:t>flows can finish. </a:t>
            </a:r>
            <a:r>
              <a:rPr lang="en-US" dirty="0" smtClean="0">
                <a:solidFill>
                  <a:srgbClr val="FF0000"/>
                </a:solidFill>
              </a:rPr>
              <a:t>[2</a:t>
            </a:r>
            <a:r>
              <a:rPr lang="en-US" dirty="0" smtClean="0">
                <a:solidFill>
                  <a:srgbClr val="FF0000"/>
                </a:solidFill>
              </a:rPr>
              <a:t>]</a:t>
            </a:r>
          </a:p>
          <a:p>
            <a:pPr>
              <a:buNone/>
            </a:pPr>
            <a:endParaRPr lang="en-US" dirty="0" smtClean="0">
              <a:solidFill>
                <a:srgbClr val="FF0000"/>
              </a:solidFill>
            </a:endParaRPr>
          </a:p>
          <a:p>
            <a:r>
              <a:rPr lang="en-US" dirty="0"/>
              <a:t>While the global network access </a:t>
            </a:r>
            <a:r>
              <a:rPr lang="en-US" dirty="0" smtClean="0"/>
              <a:t>speeds</a:t>
            </a:r>
          </a:p>
          <a:p>
            <a:pPr marL="0" indent="0">
              <a:buNone/>
            </a:pPr>
            <a:r>
              <a:rPr lang="en-US" dirty="0" smtClean="0"/>
              <a:t>increased </a:t>
            </a:r>
            <a:r>
              <a:rPr lang="en-US" dirty="0"/>
              <a:t>dramatically on average in </a:t>
            </a:r>
            <a:r>
              <a:rPr lang="en-US" dirty="0" smtClean="0"/>
              <a:t>t</a:t>
            </a:r>
          </a:p>
          <a:p>
            <a:pPr marL="0" indent="0">
              <a:buNone/>
            </a:pPr>
            <a:r>
              <a:rPr lang="en-US" dirty="0" smtClean="0"/>
              <a:t>he </a:t>
            </a:r>
            <a:r>
              <a:rPr lang="en-US" dirty="0"/>
              <a:t>past decade, the standard value of TCP’s </a:t>
            </a:r>
            <a:endParaRPr lang="en-US" dirty="0" smtClean="0"/>
          </a:p>
          <a:p>
            <a:pPr marL="0" indent="0">
              <a:buNone/>
            </a:pPr>
            <a:r>
              <a:rPr lang="en-US" dirty="0" smtClean="0"/>
              <a:t>initial </a:t>
            </a:r>
            <a:r>
              <a:rPr lang="en-US" dirty="0"/>
              <a:t>congestion window has </a:t>
            </a:r>
            <a:endParaRPr lang="en-US" dirty="0" smtClean="0"/>
          </a:p>
          <a:p>
            <a:pPr marL="0" indent="0">
              <a:buNone/>
            </a:pPr>
            <a:r>
              <a:rPr lang="en-US" dirty="0" smtClean="0"/>
              <a:t>remained </a:t>
            </a:r>
            <a:r>
              <a:rPr lang="en-US" dirty="0"/>
              <a:t>unchanged.</a:t>
            </a:r>
          </a:p>
          <a:p>
            <a:endParaRPr lang="en-US" dirty="0" smtClean="0">
              <a:solidFill>
                <a:srgbClr val="FF0000"/>
              </a:solidFill>
            </a:endParaRPr>
          </a:p>
          <a:p>
            <a:pPr>
              <a:buNone/>
            </a:pPr>
            <a:endParaRPr lang="en-US" dirty="0">
              <a:solidFill>
                <a:srgbClr val="FF0000"/>
              </a:solidFill>
            </a:endParaRPr>
          </a:p>
        </p:txBody>
      </p:sp>
      <p:sp>
        <p:nvSpPr>
          <p:cNvPr id="8" name="Rectangle 7"/>
          <p:cNvSpPr/>
          <p:nvPr/>
        </p:nvSpPr>
        <p:spPr>
          <a:xfrm>
            <a:off x="7533950" y="3904076"/>
            <a:ext cx="237566" cy="369332"/>
          </a:xfrm>
          <a:prstGeom prst="rect">
            <a:avLst/>
          </a:prstGeom>
        </p:spPr>
        <p:txBody>
          <a:bodyPr wrap="none">
            <a:spAutoFit/>
          </a:bodyPr>
          <a:lstStyle/>
          <a:p>
            <a:r>
              <a:rPr lang="en-US" dirty="0" smtClean="0">
                <a:effectLst/>
                <a:latin typeface="Calibri" panose="020F0502020204030204" pitchFamily="34" charset="0"/>
                <a:ea typeface="Calibri" panose="020F0502020204030204" pitchFamily="34" charset="0"/>
                <a:cs typeface="Times New Roman" panose="02020603050405020304" pitchFamily="18" charset="0"/>
              </a:rPr>
              <a:t> </a:t>
            </a:r>
            <a:endParaRPr lang="en-US" dirty="0"/>
          </a:p>
        </p:txBody>
      </p:sp>
    </p:spTree>
    <p:extLst>
      <p:ext uri="{BB962C8B-B14F-4D97-AF65-F5344CB8AC3E}">
        <p14:creationId xmlns:p14="http://schemas.microsoft.com/office/powerpoint/2010/main" val="346153217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a:t>
            </a:r>
            <a:endParaRPr lang="en-US" dirty="0"/>
          </a:p>
        </p:txBody>
      </p:sp>
      <p:sp>
        <p:nvSpPr>
          <p:cNvPr id="3" name="Content Placeholder 2"/>
          <p:cNvSpPr>
            <a:spLocks noGrp="1"/>
          </p:cNvSpPr>
          <p:nvPr>
            <p:ph sz="half" idx="1"/>
          </p:nvPr>
        </p:nvSpPr>
        <p:spPr>
          <a:xfrm>
            <a:off x="867229" y="1453349"/>
            <a:ext cx="5181600" cy="4738127"/>
          </a:xfrm>
        </p:spPr>
        <p:txBody>
          <a:bodyPr>
            <a:normAutofit fontScale="85000" lnSpcReduction="10000"/>
          </a:bodyPr>
          <a:lstStyle/>
          <a:p>
            <a:endParaRPr lang="en-US" dirty="0" smtClean="0"/>
          </a:p>
          <a:p>
            <a:r>
              <a:rPr lang="en-US" dirty="0"/>
              <a:t>Allow faster recovery from losses. An initial window larger than three segments increases the likelihood that losses can be recovered through Fast Retransmit rather than the longer initial retransmission timeout. Furthermore, in the presence of congestion, the widespread deployment of Selective Acknowledgments (SACK) enables a TCP sender to recover multiple packet losses within a round-trip time</a:t>
            </a:r>
            <a:r>
              <a:rPr lang="en-US" dirty="0" smtClean="0"/>
              <a:t>. [2]</a:t>
            </a:r>
            <a:endParaRPr lang="en-US" dirty="0"/>
          </a:p>
          <a:p>
            <a:endParaRPr lang="en-US" dirty="0"/>
          </a:p>
          <a:p>
            <a:r>
              <a:rPr lang="en-US" dirty="0"/>
              <a:t>Before understanding the congestion control, one has to know the congestion window of TCP. TCP has a congestion window (</a:t>
            </a:r>
            <a:r>
              <a:rPr lang="en-US" dirty="0" err="1"/>
              <a:t>cwnd</a:t>
            </a:r>
            <a:r>
              <a:rPr lang="en-US" dirty="0"/>
              <a:t>_ in ns2), this variable affects or predicts the congestion control</a:t>
            </a:r>
            <a:r>
              <a:rPr lang="en-US" dirty="0" smtClean="0"/>
              <a:t>.</a:t>
            </a:r>
          </a:p>
          <a:p>
            <a:r>
              <a:rPr lang="en-US" dirty="0"/>
              <a:t>The value assigned to this variable </a:t>
            </a:r>
            <a:r>
              <a:rPr lang="en-US" dirty="0" smtClean="0"/>
              <a:t> will </a:t>
            </a:r>
            <a:r>
              <a:rPr lang="en-US" dirty="0"/>
              <a:t>alter the congestion control</a:t>
            </a:r>
            <a:r>
              <a:rPr lang="en-US" dirty="0" smtClean="0"/>
              <a:t>.</a:t>
            </a:r>
            <a:r>
              <a:rPr lang="en-US" dirty="0"/>
              <a:t/>
            </a:r>
            <a:br>
              <a:rPr lang="en-US" dirty="0"/>
            </a:br>
            <a:endParaRPr lang="en-US" dirty="0" smtClean="0"/>
          </a:p>
          <a:p>
            <a:endParaRPr lang="en-US" dirty="0" smtClean="0"/>
          </a:p>
          <a:p>
            <a:endParaRPr lang="en-US" dirty="0"/>
          </a:p>
        </p:txBody>
      </p:sp>
      <p:pic>
        <p:nvPicPr>
          <p:cNvPr id="1026" name="Picture 2" descr="http://slogix.in/images/ns2-wired-networks/5.jpg"/>
          <p:cNvPicPr>
            <a:picLocks noChangeAspect="1" noChangeArrowheads="1"/>
          </p:cNvPicPr>
          <p:nvPr/>
        </p:nvPicPr>
        <p:blipFill rotWithShape="1">
          <a:blip r:embed="rId2">
            <a:extLst>
              <a:ext uri="{28A0092B-C50C-407E-A947-70E740481C1C}">
                <a14:useLocalDpi xmlns:a14="http://schemas.microsoft.com/office/drawing/2010/main" val="0"/>
              </a:ext>
            </a:extLst>
          </a:blip>
          <a:srcRect l="2187" t="12752" r="1947" b="15941"/>
          <a:stretch/>
        </p:blipFill>
        <p:spPr bwMode="auto">
          <a:xfrm>
            <a:off x="6386694" y="2282422"/>
            <a:ext cx="4625295" cy="21190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243542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95894" y="1454636"/>
            <a:ext cx="1523415" cy="2031220"/>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78437" y="4511793"/>
            <a:ext cx="1315406" cy="2198449"/>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36100" y="1235123"/>
            <a:ext cx="1619250" cy="1739900"/>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74139" y="0"/>
            <a:ext cx="1445170" cy="2470246"/>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68775" y="4026919"/>
            <a:ext cx="2991532" cy="2286521"/>
          </a:xfrm>
          <a:prstGeom prst="rect">
            <a:avLst/>
          </a:prstGeom>
        </p:spPr>
      </p:pic>
      <p:cxnSp>
        <p:nvCxnSpPr>
          <p:cNvPr id="13" name="Elbow Connector 12"/>
          <p:cNvCxnSpPr/>
          <p:nvPr/>
        </p:nvCxnSpPr>
        <p:spPr>
          <a:xfrm flipV="1">
            <a:off x="4042012" y="1235123"/>
            <a:ext cx="4271264" cy="757450"/>
          </a:xfrm>
          <a:prstGeom prst="bentConnector3">
            <a:avLst/>
          </a:prstGeom>
          <a:ln w="38100">
            <a:solidFill>
              <a:schemeClr val="tx1"/>
            </a:solidFill>
            <a:headEnd type="triangle"/>
            <a:tailEnd type="triangle"/>
          </a:ln>
        </p:spPr>
        <p:style>
          <a:lnRef idx="1">
            <a:schemeClr val="dk1"/>
          </a:lnRef>
          <a:fillRef idx="0">
            <a:schemeClr val="dk1"/>
          </a:fillRef>
          <a:effectRef idx="0">
            <a:schemeClr val="dk1"/>
          </a:effectRef>
          <a:fontRef idx="minor">
            <a:schemeClr val="tx1"/>
          </a:fontRef>
        </p:style>
      </p:cxnSp>
      <p:cxnSp>
        <p:nvCxnSpPr>
          <p:cNvPr id="35" name="Elbow Connector 34"/>
          <p:cNvCxnSpPr/>
          <p:nvPr/>
        </p:nvCxnSpPr>
        <p:spPr>
          <a:xfrm rot="5400000">
            <a:off x="6992739" y="2846164"/>
            <a:ext cx="2041546" cy="1289714"/>
          </a:xfrm>
          <a:prstGeom prst="bentConnector3">
            <a:avLst>
              <a:gd name="adj1" fmla="val 50000"/>
            </a:avLst>
          </a:prstGeom>
          <a:ln w="38100">
            <a:solidFill>
              <a:schemeClr val="tx1"/>
            </a:solidFill>
            <a:headEnd type="triangle"/>
            <a:tailEnd type="triangle"/>
          </a:ln>
        </p:spPr>
        <p:style>
          <a:lnRef idx="1">
            <a:schemeClr val="dk1"/>
          </a:lnRef>
          <a:fillRef idx="0">
            <a:schemeClr val="dk1"/>
          </a:fillRef>
          <a:effectRef idx="0">
            <a:schemeClr val="dk1"/>
          </a:effectRef>
          <a:fontRef idx="minor">
            <a:schemeClr val="tx1"/>
          </a:fontRef>
        </p:style>
      </p:cxnSp>
      <p:cxnSp>
        <p:nvCxnSpPr>
          <p:cNvPr id="44" name="Elbow Connector 43"/>
          <p:cNvCxnSpPr/>
          <p:nvPr/>
        </p:nvCxnSpPr>
        <p:spPr>
          <a:xfrm>
            <a:off x="4042011" y="2627196"/>
            <a:ext cx="2945534" cy="1884597"/>
          </a:xfrm>
          <a:prstGeom prst="bentConnector3">
            <a:avLst>
              <a:gd name="adj1" fmla="val 98650"/>
            </a:avLst>
          </a:prstGeom>
          <a:ln w="38100">
            <a:headEnd type="triangle"/>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23325624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Solution</a:t>
            </a:r>
            <a:endParaRPr lang="en-US" dirty="0"/>
          </a:p>
        </p:txBody>
      </p:sp>
      <p:sp>
        <p:nvSpPr>
          <p:cNvPr id="3" name="Content Placeholder 2"/>
          <p:cNvSpPr>
            <a:spLocks noGrp="1"/>
          </p:cNvSpPr>
          <p:nvPr>
            <p:ph sz="half" idx="1"/>
          </p:nvPr>
        </p:nvSpPr>
        <p:spPr>
          <a:xfrm>
            <a:off x="838199" y="1825625"/>
            <a:ext cx="6396319" cy="4351338"/>
          </a:xfrm>
        </p:spPr>
        <p:txBody>
          <a:bodyPr/>
          <a:lstStyle/>
          <a:p>
            <a:r>
              <a:rPr lang="en-US" dirty="0" smtClean="0"/>
              <a:t>Increase </a:t>
            </a:r>
            <a:r>
              <a:rPr lang="en-US" dirty="0"/>
              <a:t>TCP’s initial congestion window to at least ten </a:t>
            </a:r>
            <a:r>
              <a:rPr lang="en-US" dirty="0" smtClean="0"/>
              <a:t>segments, 15KB of data. [2]</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505700" y="0"/>
            <a:ext cx="4686300" cy="6858000"/>
          </a:xfrm>
          <a:prstGeom prst="rect">
            <a:avLst/>
          </a:prstGeom>
        </p:spPr>
      </p:pic>
    </p:spTree>
    <p:extLst>
      <p:ext uri="{BB962C8B-B14F-4D97-AF65-F5344CB8AC3E}">
        <p14:creationId xmlns:p14="http://schemas.microsoft.com/office/powerpoint/2010/main" val="339166128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a:t>
            </a:r>
            <a:endParaRPr lang="en-US" dirty="0"/>
          </a:p>
        </p:txBody>
      </p:sp>
      <p:sp>
        <p:nvSpPr>
          <p:cNvPr id="3" name="Content Placeholder 2"/>
          <p:cNvSpPr>
            <a:spLocks noGrp="1"/>
          </p:cNvSpPr>
          <p:nvPr>
            <p:ph sz="half" idx="1"/>
          </p:nvPr>
        </p:nvSpPr>
        <p:spPr>
          <a:xfrm>
            <a:off x="838200" y="1825625"/>
            <a:ext cx="8144436" cy="4351338"/>
          </a:xfrm>
        </p:spPr>
        <p:txBody>
          <a:bodyPr/>
          <a:lstStyle/>
          <a:p>
            <a:r>
              <a:rPr lang="en-US" dirty="0" smtClean="0"/>
              <a:t>Investigating the congestion control in TCP</a:t>
            </a:r>
          </a:p>
          <a:p>
            <a:r>
              <a:rPr lang="en-US" dirty="0" smtClean="0"/>
              <a:t>How NS2 handles </a:t>
            </a:r>
            <a:r>
              <a:rPr lang="en-US" dirty="0" smtClean="0"/>
              <a:t>congestion window size</a:t>
            </a:r>
            <a:endParaRPr lang="en-US" dirty="0" smtClean="0"/>
          </a:p>
          <a:p>
            <a:r>
              <a:rPr lang="en-US" dirty="0" smtClean="0"/>
              <a:t>Output can be shown through a plotted graph</a:t>
            </a:r>
            <a:endParaRPr lang="en-US" dirty="0" smtClean="0"/>
          </a:p>
        </p:txBody>
      </p:sp>
      <p:pic>
        <p:nvPicPr>
          <p:cNvPr id="7" name="Content Placeholder 6"/>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5089525" y="2571827"/>
            <a:ext cx="4184650" cy="3163462"/>
          </a:xfrm>
        </p:spPr>
      </p:pic>
    </p:spTree>
    <p:extLst>
      <p:ext uri="{BB962C8B-B14F-4D97-AF65-F5344CB8AC3E}">
        <p14:creationId xmlns:p14="http://schemas.microsoft.com/office/powerpoint/2010/main" val="202692204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92075"/>
          </a:xfrm>
        </p:spPr>
        <p:txBody>
          <a:bodyPr>
            <a:normAutofit fontScale="90000"/>
          </a:bodyPr>
          <a:lstStyle/>
          <a:p>
            <a:r>
              <a:rPr lang="en-US" dirty="0" smtClean="0"/>
              <a:t>How</a:t>
            </a:r>
            <a:endParaRPr lang="en-US" dirty="0"/>
          </a:p>
        </p:txBody>
      </p:sp>
      <p:pic>
        <p:nvPicPr>
          <p:cNvPr id="7" name="Content Placeholder 6"/>
          <p:cNvPicPr>
            <a:picLocks noGrp="1" noChangeAspect="1"/>
          </p:cNvPicPr>
          <p:nvPr>
            <p:ph sz="half" idx="1"/>
          </p:nvPr>
        </p:nvPicPr>
        <p:blipFill rotWithShape="1">
          <a:blip r:embed="rId2" cstate="print">
            <a:extLst>
              <a:ext uri="{28A0092B-C50C-407E-A947-70E740481C1C}">
                <a14:useLocalDpi xmlns:a14="http://schemas.microsoft.com/office/drawing/2010/main" val="0"/>
              </a:ext>
            </a:extLst>
          </a:blip>
          <a:srcRect l="9033" r="38867"/>
          <a:stretch/>
        </p:blipFill>
        <p:spPr>
          <a:xfrm>
            <a:off x="676215" y="1023948"/>
            <a:ext cx="5175895" cy="5585360"/>
          </a:xfrm>
        </p:spPr>
      </p:pic>
      <p:sp>
        <p:nvSpPr>
          <p:cNvPr id="4" name="Content Placeholder 3"/>
          <p:cNvSpPr>
            <a:spLocks noGrp="1"/>
          </p:cNvSpPr>
          <p:nvPr>
            <p:ph sz="half" idx="2"/>
          </p:nvPr>
        </p:nvSpPr>
        <p:spPr>
          <a:xfrm>
            <a:off x="6471412" y="2612571"/>
            <a:ext cx="4184034" cy="3880773"/>
          </a:xfrm>
        </p:spPr>
        <p:txBody>
          <a:bodyPr/>
          <a:lstStyle/>
          <a:p>
            <a:r>
              <a:rPr lang="en-US" dirty="0" smtClean="0"/>
              <a:t>In ns-</a:t>
            </a:r>
            <a:r>
              <a:rPr lang="en-US" dirty="0" err="1" smtClean="0"/>
              <a:t>default.tcl</a:t>
            </a:r>
            <a:r>
              <a:rPr lang="en-US" dirty="0" smtClean="0"/>
              <a:t>, by default </a:t>
            </a:r>
            <a:r>
              <a:rPr lang="en-US" dirty="0" err="1" smtClean="0"/>
              <a:t>cwnd</a:t>
            </a:r>
            <a:r>
              <a:rPr lang="en-US" dirty="0" smtClean="0"/>
              <a:t>_ is set to 0.</a:t>
            </a:r>
          </a:p>
          <a:p>
            <a:endParaRPr lang="en-US" dirty="0"/>
          </a:p>
          <a:p>
            <a:r>
              <a:rPr lang="en-US" dirty="0" smtClean="0"/>
              <a:t>It is now changed to 5.</a:t>
            </a:r>
          </a:p>
          <a:p>
            <a:endParaRPr lang="en-US" dirty="0"/>
          </a:p>
          <a:p>
            <a:endParaRPr lang="en-US" dirty="0"/>
          </a:p>
          <a:p>
            <a:endParaRPr lang="en-US" dirty="0"/>
          </a:p>
        </p:txBody>
      </p:sp>
      <p:sp>
        <p:nvSpPr>
          <p:cNvPr id="12" name="TextBox 11"/>
          <p:cNvSpPr txBox="1"/>
          <p:nvPr/>
        </p:nvSpPr>
        <p:spPr>
          <a:xfrm>
            <a:off x="6471412" y="1610892"/>
            <a:ext cx="4184034" cy="369332"/>
          </a:xfrm>
          <a:prstGeom prst="rect">
            <a:avLst/>
          </a:prstGeom>
          <a:noFill/>
        </p:spPr>
        <p:txBody>
          <a:bodyPr wrap="square" rtlCol="0">
            <a:spAutoFit/>
          </a:bodyPr>
          <a:lstStyle/>
          <a:p>
            <a:r>
              <a:rPr lang="en-US" dirty="0" smtClean="0"/>
              <a:t>Initialize the Congestion Window to 5</a:t>
            </a:r>
            <a:endParaRPr lang="en-US" dirty="0"/>
          </a:p>
        </p:txBody>
      </p:sp>
      <p:cxnSp>
        <p:nvCxnSpPr>
          <p:cNvPr id="13" name="Straight Arrow Connector 12"/>
          <p:cNvCxnSpPr/>
          <p:nvPr/>
        </p:nvCxnSpPr>
        <p:spPr>
          <a:xfrm flipH="1">
            <a:off x="2249715" y="3168203"/>
            <a:ext cx="5490488" cy="64842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601638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a:t>
            </a:r>
            <a:endParaRPr lang="en-US" dirty="0"/>
          </a:p>
        </p:txBody>
      </p:sp>
      <p:sp>
        <p:nvSpPr>
          <p:cNvPr id="7" name="TextBox 6"/>
          <p:cNvSpPr txBox="1"/>
          <p:nvPr/>
        </p:nvSpPr>
        <p:spPr>
          <a:xfrm>
            <a:off x="3194956" y="526012"/>
            <a:ext cx="6587672" cy="646331"/>
          </a:xfrm>
          <a:prstGeom prst="rect">
            <a:avLst/>
          </a:prstGeom>
          <a:noFill/>
        </p:spPr>
        <p:txBody>
          <a:bodyPr wrap="square" rtlCol="0">
            <a:spAutoFit/>
          </a:bodyPr>
          <a:lstStyle/>
          <a:p>
            <a:r>
              <a:rPr lang="en-US" dirty="0"/>
              <a:t>Introducing the new procedure to print the congestion window</a:t>
            </a:r>
          </a:p>
          <a:p>
            <a:endParaRPr lang="en-US" dirty="0"/>
          </a:p>
        </p:txBody>
      </p:sp>
      <p:pic>
        <p:nvPicPr>
          <p:cNvPr id="9" name="Picture 8"/>
          <p:cNvPicPr>
            <a:picLocks noChangeAspect="1"/>
          </p:cNvPicPr>
          <p:nvPr/>
        </p:nvPicPr>
        <p:blipFill rotWithShape="1">
          <a:blip r:embed="rId2">
            <a:extLst>
              <a:ext uri="{28A0092B-C50C-407E-A947-70E740481C1C}">
                <a14:useLocalDpi xmlns:a14="http://schemas.microsoft.com/office/drawing/2010/main" val="0"/>
              </a:ext>
            </a:extLst>
          </a:blip>
          <a:srcRect l="9524" t="4635" r="39047" b="1774"/>
          <a:stretch/>
        </p:blipFill>
        <p:spPr>
          <a:xfrm>
            <a:off x="377371" y="1690688"/>
            <a:ext cx="4847772" cy="4959990"/>
          </a:xfrm>
          <a:prstGeom prst="rect">
            <a:avLst/>
          </a:prstGeom>
        </p:spPr>
      </p:pic>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9643" t="3575" r="39167" b="293"/>
          <a:stretch/>
        </p:blipFill>
        <p:spPr>
          <a:xfrm>
            <a:off x="6349887" y="1529082"/>
            <a:ext cx="5003913" cy="5283201"/>
          </a:xfrm>
          <a:prstGeom prst="rect">
            <a:avLst/>
          </a:prstGeom>
        </p:spPr>
      </p:pic>
      <p:cxnSp>
        <p:nvCxnSpPr>
          <p:cNvPr id="11" name="Straight Arrow Connector 10"/>
          <p:cNvCxnSpPr/>
          <p:nvPr/>
        </p:nvCxnSpPr>
        <p:spPr>
          <a:xfrm>
            <a:off x="5573487" y="1016000"/>
            <a:ext cx="653142" cy="343988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5774424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9564" y="216252"/>
            <a:ext cx="10515600" cy="92075"/>
          </a:xfrm>
        </p:spPr>
        <p:txBody>
          <a:bodyPr>
            <a:normAutofit fontScale="90000"/>
          </a:bodyPr>
          <a:lstStyle/>
          <a:p>
            <a:r>
              <a:rPr lang="en-US" dirty="0" smtClean="0"/>
              <a:t>How</a:t>
            </a:r>
            <a:endParaRPr lang="en-US" dirty="0"/>
          </a:p>
        </p:txBody>
      </p:sp>
      <p:pic>
        <p:nvPicPr>
          <p:cNvPr id="9" name="Content Placeholder 8"/>
          <p:cNvPicPr>
            <a:picLocks noGrp="1" noChangeAspect="1"/>
          </p:cNvPicPr>
          <p:nvPr>
            <p:ph sz="half" idx="1"/>
          </p:nvPr>
        </p:nvPicPr>
        <p:blipFill rotWithShape="1">
          <a:blip r:embed="rId2" cstate="print">
            <a:extLst>
              <a:ext uri="{28A0092B-C50C-407E-A947-70E740481C1C}">
                <a14:useLocalDpi xmlns:a14="http://schemas.microsoft.com/office/drawing/2010/main" val="0"/>
              </a:ext>
            </a:extLst>
          </a:blip>
          <a:srcRect l="9440" r="39299"/>
          <a:stretch/>
        </p:blipFill>
        <p:spPr>
          <a:xfrm>
            <a:off x="295877" y="703373"/>
            <a:ext cx="5611437" cy="6154627"/>
          </a:xfrm>
        </p:spPr>
      </p:pic>
      <p:sp>
        <p:nvSpPr>
          <p:cNvPr id="4" name="Content Placeholder 3"/>
          <p:cNvSpPr>
            <a:spLocks noGrp="1"/>
          </p:cNvSpPr>
          <p:nvPr>
            <p:ph sz="half" idx="2"/>
          </p:nvPr>
        </p:nvSpPr>
        <p:spPr>
          <a:xfrm>
            <a:off x="6458857" y="2623881"/>
            <a:ext cx="5181600" cy="5674658"/>
          </a:xfrm>
        </p:spPr>
        <p:txBody>
          <a:bodyPr/>
          <a:lstStyle/>
          <a:p>
            <a:r>
              <a:rPr lang="en-US" dirty="0" smtClean="0"/>
              <a:t>When the Win File is running having set the congestion window is to 0.</a:t>
            </a:r>
            <a:endParaRPr lang="en-US" dirty="0"/>
          </a:p>
        </p:txBody>
      </p:sp>
      <p:cxnSp>
        <p:nvCxnSpPr>
          <p:cNvPr id="13" name="Straight Arrow Connector 12"/>
          <p:cNvCxnSpPr/>
          <p:nvPr/>
        </p:nvCxnSpPr>
        <p:spPr>
          <a:xfrm flipH="1" flipV="1">
            <a:off x="682171" y="1741714"/>
            <a:ext cx="5776686" cy="108857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2128335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63525"/>
            <a:ext cx="10515600" cy="1325563"/>
          </a:xfrm>
        </p:spPr>
        <p:txBody>
          <a:bodyPr/>
          <a:lstStyle/>
          <a:p>
            <a:r>
              <a:rPr lang="en-US" dirty="0" smtClean="0"/>
              <a:t>How</a:t>
            </a:r>
            <a:endParaRPr lang="en-US" dirty="0"/>
          </a:p>
        </p:txBody>
      </p:sp>
      <p:pic>
        <p:nvPicPr>
          <p:cNvPr id="5" name="Content Placeholder 4"/>
          <p:cNvPicPr>
            <a:picLocks noGrp="1" noChangeAspect="1"/>
          </p:cNvPicPr>
          <p:nvPr>
            <p:ph sz="half" idx="1"/>
          </p:nvPr>
        </p:nvPicPr>
        <p:blipFill rotWithShape="1">
          <a:blip r:embed="rId2" cstate="print">
            <a:extLst>
              <a:ext uri="{28A0092B-C50C-407E-A947-70E740481C1C}">
                <a14:useLocalDpi xmlns:a14="http://schemas.microsoft.com/office/drawing/2010/main" val="0"/>
              </a:ext>
            </a:extLst>
          </a:blip>
          <a:srcRect l="9313" t="1333" r="39145" b="517"/>
          <a:stretch/>
        </p:blipFill>
        <p:spPr>
          <a:xfrm>
            <a:off x="406400" y="1364342"/>
            <a:ext cx="4818743" cy="5159196"/>
          </a:xfrm>
        </p:spPr>
      </p:pic>
      <p:sp>
        <p:nvSpPr>
          <p:cNvPr id="4" name="Content Placeholder 3"/>
          <p:cNvSpPr>
            <a:spLocks noGrp="1"/>
          </p:cNvSpPr>
          <p:nvPr>
            <p:ph sz="half" idx="2"/>
          </p:nvPr>
        </p:nvSpPr>
        <p:spPr>
          <a:xfrm>
            <a:off x="6096000" y="1903012"/>
            <a:ext cx="4184034" cy="3880773"/>
          </a:xfrm>
        </p:spPr>
        <p:txBody>
          <a:bodyPr/>
          <a:lstStyle/>
          <a:p>
            <a:r>
              <a:rPr lang="en-US" dirty="0"/>
              <a:t>When the Win File is </a:t>
            </a:r>
            <a:r>
              <a:rPr lang="en-US" dirty="0" smtClean="0"/>
              <a:t>running </a:t>
            </a:r>
            <a:r>
              <a:rPr lang="en-US" dirty="0"/>
              <a:t>having set the congestion window is to </a:t>
            </a:r>
            <a:r>
              <a:rPr lang="en-US" dirty="0" smtClean="0"/>
              <a:t>5.</a:t>
            </a:r>
            <a:endParaRPr lang="en-US" dirty="0"/>
          </a:p>
        </p:txBody>
      </p:sp>
      <p:cxnSp>
        <p:nvCxnSpPr>
          <p:cNvPr id="6" name="Straight Arrow Connector 5"/>
          <p:cNvCxnSpPr/>
          <p:nvPr/>
        </p:nvCxnSpPr>
        <p:spPr>
          <a:xfrm flipH="1">
            <a:off x="2090058" y="2119086"/>
            <a:ext cx="4082142" cy="7257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0178207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5497" y="54882"/>
            <a:ext cx="10515600" cy="1325563"/>
          </a:xfrm>
        </p:spPr>
        <p:txBody>
          <a:bodyPr/>
          <a:lstStyle/>
          <a:p>
            <a:r>
              <a:rPr lang="en-US" dirty="0" smtClean="0"/>
              <a:t>Output</a:t>
            </a:r>
            <a:endParaRPr lang="en-US" dirty="0"/>
          </a:p>
        </p:txBody>
      </p:sp>
      <p:sp>
        <p:nvSpPr>
          <p:cNvPr id="29" name="Content Placeholder 28"/>
          <p:cNvSpPr>
            <a:spLocks noGrp="1"/>
          </p:cNvSpPr>
          <p:nvPr>
            <p:ph sz="half" idx="1"/>
          </p:nvPr>
        </p:nvSpPr>
        <p:spPr>
          <a:xfrm>
            <a:off x="5959023" y="1809625"/>
            <a:ext cx="5181600" cy="4351338"/>
          </a:xfrm>
        </p:spPr>
        <p:txBody>
          <a:bodyPr/>
          <a:lstStyle/>
          <a:p>
            <a:r>
              <a:rPr lang="en-US" dirty="0" smtClean="0"/>
              <a:t>X graph of </a:t>
            </a:r>
            <a:r>
              <a:rPr lang="en-US" dirty="0" err="1"/>
              <a:t>cwnd</a:t>
            </a:r>
            <a:r>
              <a:rPr lang="en-US" dirty="0"/>
              <a:t>_ =</a:t>
            </a:r>
            <a:r>
              <a:rPr lang="en-US" dirty="0" smtClean="0"/>
              <a:t>0</a:t>
            </a:r>
            <a:endParaRPr lang="en-US" dirty="0"/>
          </a:p>
        </p:txBody>
      </p:sp>
      <p:pic>
        <p:nvPicPr>
          <p:cNvPr id="21" name="Content Placeholder 20"/>
          <p:cNvPicPr>
            <a:picLocks noGrp="1" noChangeAspect="1"/>
          </p:cNvPicPr>
          <p:nvPr>
            <p:ph sz="half" idx="2"/>
          </p:nvPr>
        </p:nvPicPr>
        <p:blipFill rotWithShape="1">
          <a:blip r:embed="rId2" cstate="print">
            <a:extLst>
              <a:ext uri="{28A0092B-C50C-407E-A947-70E740481C1C}">
                <a14:useLocalDpi xmlns:a14="http://schemas.microsoft.com/office/drawing/2010/main" val="0"/>
              </a:ext>
            </a:extLst>
          </a:blip>
          <a:srcRect l="30182" t="12793" r="26400" b="9484"/>
          <a:stretch/>
        </p:blipFill>
        <p:spPr>
          <a:xfrm>
            <a:off x="615497" y="1424569"/>
            <a:ext cx="5088619" cy="5121450"/>
          </a:xfrm>
        </p:spPr>
      </p:pic>
    </p:spTree>
    <p:extLst>
      <p:ext uri="{BB962C8B-B14F-4D97-AF65-F5344CB8AC3E}">
        <p14:creationId xmlns:p14="http://schemas.microsoft.com/office/powerpoint/2010/main" val="247187798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9057" y="177459"/>
            <a:ext cx="10515600" cy="1325563"/>
          </a:xfrm>
        </p:spPr>
        <p:txBody>
          <a:bodyPr/>
          <a:lstStyle/>
          <a:p>
            <a:r>
              <a:rPr lang="en-US" dirty="0" smtClean="0"/>
              <a:t>Output</a:t>
            </a:r>
            <a:endParaRPr lang="en-US" dirty="0"/>
          </a:p>
        </p:txBody>
      </p:sp>
      <p:sp>
        <p:nvSpPr>
          <p:cNvPr id="3" name="Content Placeholder 2"/>
          <p:cNvSpPr>
            <a:spLocks noGrp="1"/>
          </p:cNvSpPr>
          <p:nvPr>
            <p:ph sz="half" idx="1"/>
          </p:nvPr>
        </p:nvSpPr>
        <p:spPr/>
        <p:txBody>
          <a:bodyPr/>
          <a:lstStyle/>
          <a:p>
            <a:endParaRPr lang="en-US" dirty="0"/>
          </a:p>
        </p:txBody>
      </p:sp>
      <p:sp>
        <p:nvSpPr>
          <p:cNvPr id="4" name="Content Placeholder 3"/>
          <p:cNvSpPr>
            <a:spLocks noGrp="1"/>
          </p:cNvSpPr>
          <p:nvPr>
            <p:ph sz="half" idx="2"/>
          </p:nvPr>
        </p:nvSpPr>
        <p:spPr>
          <a:xfrm>
            <a:off x="6306991" y="2469682"/>
            <a:ext cx="4184034" cy="3880773"/>
          </a:xfrm>
        </p:spPr>
        <p:txBody>
          <a:bodyPr/>
          <a:lstStyle/>
          <a:p>
            <a:r>
              <a:rPr lang="en-US" dirty="0"/>
              <a:t>X graph of </a:t>
            </a:r>
            <a:r>
              <a:rPr lang="en-US" dirty="0" err="1"/>
              <a:t>cwnd</a:t>
            </a:r>
            <a:r>
              <a:rPr lang="en-US" dirty="0"/>
              <a:t>_ initialized </a:t>
            </a:r>
            <a:r>
              <a:rPr lang="en-US" dirty="0" smtClean="0"/>
              <a:t>= 5</a:t>
            </a:r>
            <a:endParaRPr lang="en-US" dirty="0"/>
          </a:p>
        </p:txBody>
      </p:sp>
      <p:pic>
        <p:nvPicPr>
          <p:cNvPr id="5" name="Content Placeholder 4"/>
          <p:cNvPicPr>
            <a:picLocks noChangeAspect="1"/>
          </p:cNvPicPr>
          <p:nvPr/>
        </p:nvPicPr>
        <p:blipFill rotWithShape="1">
          <a:blip r:embed="rId2" cstate="print">
            <a:extLst>
              <a:ext uri="{28A0092B-C50C-407E-A947-70E740481C1C}">
                <a14:useLocalDpi xmlns:a14="http://schemas.microsoft.com/office/drawing/2010/main" val="0"/>
              </a:ext>
            </a:extLst>
          </a:blip>
          <a:srcRect l="28081" t="13291" r="25700" b="6993"/>
          <a:stretch/>
        </p:blipFill>
        <p:spPr>
          <a:xfrm>
            <a:off x="439057" y="1439083"/>
            <a:ext cx="5404303" cy="5240535"/>
          </a:xfrm>
          <a:prstGeom prst="rect">
            <a:avLst/>
          </a:prstGeom>
        </p:spPr>
      </p:pic>
      <p:pic>
        <p:nvPicPr>
          <p:cNvPr id="6" name="Content Placeholder 4"/>
          <p:cNvPicPr>
            <a:picLocks noChangeAspect="1"/>
          </p:cNvPicPr>
          <p:nvPr/>
        </p:nvPicPr>
        <p:blipFill rotWithShape="1">
          <a:blip r:embed="rId2" cstate="print">
            <a:extLst>
              <a:ext uri="{28A0092B-C50C-407E-A947-70E740481C1C}">
                <a14:useLocalDpi xmlns:a14="http://schemas.microsoft.com/office/drawing/2010/main" val="0"/>
              </a:ext>
            </a:extLst>
          </a:blip>
          <a:srcRect l="46142" t="60487" r="43679" b="13995"/>
          <a:stretch/>
        </p:blipFill>
        <p:spPr>
          <a:xfrm>
            <a:off x="1357084" y="4557486"/>
            <a:ext cx="1190173" cy="1677534"/>
          </a:xfrm>
          <a:prstGeom prst="rect">
            <a:avLst/>
          </a:prstGeom>
        </p:spPr>
      </p:pic>
      <p:cxnSp>
        <p:nvCxnSpPr>
          <p:cNvPr id="8" name="Straight Connector 7"/>
          <p:cNvCxnSpPr/>
          <p:nvPr/>
        </p:nvCxnSpPr>
        <p:spPr>
          <a:xfrm>
            <a:off x="1357084" y="2206171"/>
            <a:ext cx="0" cy="402884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Freeform 9"/>
          <p:cNvSpPr/>
          <p:nvPr/>
        </p:nvSpPr>
        <p:spPr>
          <a:xfrm>
            <a:off x="1357083" y="4533363"/>
            <a:ext cx="510353" cy="982065"/>
          </a:xfrm>
          <a:custGeom>
            <a:avLst/>
            <a:gdLst>
              <a:gd name="connsiteX0" fmla="*/ 299 w 399544"/>
              <a:gd name="connsiteY0" fmla="*/ 1648496 h 1648496"/>
              <a:gd name="connsiteX1" fmla="*/ 299 w 399544"/>
              <a:gd name="connsiteY1" fmla="*/ 1648496 h 1648496"/>
              <a:gd name="connsiteX2" fmla="*/ 13177 w 399544"/>
              <a:gd name="connsiteY2" fmla="*/ 1519707 h 1648496"/>
              <a:gd name="connsiteX3" fmla="*/ 299 w 399544"/>
              <a:gd name="connsiteY3" fmla="*/ 1236372 h 1648496"/>
              <a:gd name="connsiteX4" fmla="*/ 38935 w 399544"/>
              <a:gd name="connsiteY4" fmla="*/ 1017431 h 1648496"/>
              <a:gd name="connsiteX5" fmla="*/ 64693 w 399544"/>
              <a:gd name="connsiteY5" fmla="*/ 862885 h 1648496"/>
              <a:gd name="connsiteX6" fmla="*/ 77572 w 399544"/>
              <a:gd name="connsiteY6" fmla="*/ 824248 h 1648496"/>
              <a:gd name="connsiteX7" fmla="*/ 103330 w 399544"/>
              <a:gd name="connsiteY7" fmla="*/ 734096 h 1648496"/>
              <a:gd name="connsiteX8" fmla="*/ 116208 w 399544"/>
              <a:gd name="connsiteY8" fmla="*/ 669702 h 1648496"/>
              <a:gd name="connsiteX9" fmla="*/ 141966 w 399544"/>
              <a:gd name="connsiteY9" fmla="*/ 592429 h 1648496"/>
              <a:gd name="connsiteX10" fmla="*/ 154845 w 399544"/>
              <a:gd name="connsiteY10" fmla="*/ 540913 h 1648496"/>
              <a:gd name="connsiteX11" fmla="*/ 180603 w 399544"/>
              <a:gd name="connsiteY11" fmla="*/ 502276 h 1648496"/>
              <a:gd name="connsiteX12" fmla="*/ 219239 w 399544"/>
              <a:gd name="connsiteY12" fmla="*/ 373488 h 1648496"/>
              <a:gd name="connsiteX13" fmla="*/ 244997 w 399544"/>
              <a:gd name="connsiteY13" fmla="*/ 334851 h 1648496"/>
              <a:gd name="connsiteX14" fmla="*/ 283634 w 399544"/>
              <a:gd name="connsiteY14" fmla="*/ 257578 h 1648496"/>
              <a:gd name="connsiteX15" fmla="*/ 322270 w 399544"/>
              <a:gd name="connsiteY15" fmla="*/ 231820 h 1648496"/>
              <a:gd name="connsiteX16" fmla="*/ 335149 w 399544"/>
              <a:gd name="connsiteY16" fmla="*/ 115910 h 1648496"/>
              <a:gd name="connsiteX17" fmla="*/ 348028 w 399544"/>
              <a:gd name="connsiteY17" fmla="*/ 25758 h 1648496"/>
              <a:gd name="connsiteX18" fmla="*/ 399544 w 399544"/>
              <a:gd name="connsiteY18" fmla="*/ 0 h 1648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99544" h="1648496">
                <a:moveTo>
                  <a:pt x="299" y="1648496"/>
                </a:moveTo>
                <a:lnTo>
                  <a:pt x="299" y="1648496"/>
                </a:lnTo>
                <a:cubicBezTo>
                  <a:pt x="4592" y="1605566"/>
                  <a:pt x="13177" y="1562851"/>
                  <a:pt x="13177" y="1519707"/>
                </a:cubicBezTo>
                <a:cubicBezTo>
                  <a:pt x="13177" y="1425164"/>
                  <a:pt x="-2326" y="1330878"/>
                  <a:pt x="299" y="1236372"/>
                </a:cubicBezTo>
                <a:cubicBezTo>
                  <a:pt x="3654" y="1115594"/>
                  <a:pt x="12296" y="1097348"/>
                  <a:pt x="38935" y="1017431"/>
                </a:cubicBezTo>
                <a:cubicBezTo>
                  <a:pt x="46205" y="966544"/>
                  <a:pt x="52138" y="913105"/>
                  <a:pt x="64693" y="862885"/>
                </a:cubicBezTo>
                <a:cubicBezTo>
                  <a:pt x="67986" y="849715"/>
                  <a:pt x="73671" y="837251"/>
                  <a:pt x="77572" y="824248"/>
                </a:cubicBezTo>
                <a:cubicBezTo>
                  <a:pt x="86553" y="794313"/>
                  <a:pt x="95750" y="764416"/>
                  <a:pt x="103330" y="734096"/>
                </a:cubicBezTo>
                <a:cubicBezTo>
                  <a:pt x="108639" y="712860"/>
                  <a:pt x="110449" y="690820"/>
                  <a:pt x="116208" y="669702"/>
                </a:cubicBezTo>
                <a:cubicBezTo>
                  <a:pt x="123352" y="643508"/>
                  <a:pt x="135381" y="618769"/>
                  <a:pt x="141966" y="592429"/>
                </a:cubicBezTo>
                <a:cubicBezTo>
                  <a:pt x="146259" y="575257"/>
                  <a:pt x="147872" y="557182"/>
                  <a:pt x="154845" y="540913"/>
                </a:cubicBezTo>
                <a:cubicBezTo>
                  <a:pt x="160942" y="526686"/>
                  <a:pt x="172017" y="515155"/>
                  <a:pt x="180603" y="502276"/>
                </a:cubicBezTo>
                <a:cubicBezTo>
                  <a:pt x="187802" y="473481"/>
                  <a:pt x="206699" y="392298"/>
                  <a:pt x="219239" y="373488"/>
                </a:cubicBezTo>
                <a:cubicBezTo>
                  <a:pt x="227825" y="360609"/>
                  <a:pt x="238075" y="348696"/>
                  <a:pt x="244997" y="334851"/>
                </a:cubicBezTo>
                <a:cubicBezTo>
                  <a:pt x="265947" y="292951"/>
                  <a:pt x="246724" y="294488"/>
                  <a:pt x="283634" y="257578"/>
                </a:cubicBezTo>
                <a:cubicBezTo>
                  <a:pt x="294579" y="246633"/>
                  <a:pt x="309391" y="240406"/>
                  <a:pt x="322270" y="231820"/>
                </a:cubicBezTo>
                <a:cubicBezTo>
                  <a:pt x="326563" y="193183"/>
                  <a:pt x="330327" y="154484"/>
                  <a:pt x="335149" y="115910"/>
                </a:cubicBezTo>
                <a:cubicBezTo>
                  <a:pt x="338914" y="85789"/>
                  <a:pt x="333286" y="52294"/>
                  <a:pt x="348028" y="25758"/>
                </a:cubicBezTo>
                <a:cubicBezTo>
                  <a:pt x="357352" y="8975"/>
                  <a:pt x="399544" y="0"/>
                  <a:pt x="399544"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2902268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Output</a:t>
            </a:r>
            <a:endParaRPr lang="en-US" dirty="0"/>
          </a:p>
        </p:txBody>
      </p:sp>
      <p:sp>
        <p:nvSpPr>
          <p:cNvPr id="3" name="Content Placeholder 2"/>
          <p:cNvSpPr>
            <a:spLocks noGrp="1"/>
          </p:cNvSpPr>
          <p:nvPr>
            <p:ph sz="half" idx="1"/>
          </p:nvPr>
        </p:nvSpPr>
        <p:spPr>
          <a:xfrm>
            <a:off x="568708" y="2160589"/>
            <a:ext cx="4184035" cy="3880772"/>
          </a:xfrm>
        </p:spPr>
        <p:txBody>
          <a:bodyPr>
            <a:normAutofit fontScale="92500"/>
          </a:bodyPr>
          <a:lstStyle/>
          <a:p>
            <a:r>
              <a:rPr lang="en-US" b="1" dirty="0" smtClean="0"/>
              <a:t>Reduce Latency  </a:t>
            </a:r>
            <a:endParaRPr lang="en-US" b="1" dirty="0"/>
          </a:p>
          <a:p>
            <a:endParaRPr lang="en-US" dirty="0" smtClean="0"/>
          </a:p>
          <a:p>
            <a:endParaRPr lang="en-US" dirty="0"/>
          </a:p>
          <a:p>
            <a:pPr marL="0" indent="0">
              <a:buNone/>
            </a:pPr>
            <a:r>
              <a:rPr lang="en-US" dirty="0" smtClean="0"/>
              <a:t>[5]</a:t>
            </a:r>
          </a:p>
          <a:p>
            <a:pPr lvl="0"/>
            <a:r>
              <a:rPr lang="en-US" altLang="en-US" dirty="0">
                <a:solidFill>
                  <a:schemeClr val="tx1"/>
                </a:solidFill>
                <a:latin typeface="Calibri" panose="020F0502020204030204" pitchFamily="34" charset="0"/>
                <a:ea typeface="Calibri" panose="020F0502020204030204" pitchFamily="34" charset="0"/>
                <a:cs typeface="Times New Roman" panose="02020603050405020304" pitchFamily="18" charset="0"/>
              </a:rPr>
              <a:t> Where S is transfer size, C is bottleneck link-rate, γ is 1.5 or 2 depending on whether acknowledgments are delayed or not, and S/</a:t>
            </a:r>
            <a:r>
              <a:rPr lang="en-US" altLang="en-US" dirty="0" err="1">
                <a:solidFill>
                  <a:schemeClr val="tx1"/>
                </a:solidFill>
                <a:latin typeface="Calibri" panose="020F0502020204030204" pitchFamily="34" charset="0"/>
                <a:ea typeface="Calibri" panose="020F0502020204030204" pitchFamily="34" charset="0"/>
                <a:cs typeface="Times New Roman" panose="02020603050405020304" pitchFamily="18" charset="0"/>
              </a:rPr>
              <a:t>init</a:t>
            </a:r>
            <a:r>
              <a:rPr lang="en-US" altLang="en-US" dirty="0">
                <a:solidFill>
                  <a:schemeClr val="tx1"/>
                </a:solidFill>
                <a:latin typeface="Calibri" panose="020F0502020204030204" pitchFamily="34" charset="0"/>
                <a:ea typeface="Calibri" panose="020F0502020204030204" pitchFamily="34" charset="0"/>
                <a:cs typeface="Times New Roman" panose="02020603050405020304" pitchFamily="18" charset="0"/>
              </a:rPr>
              <a:t> </a:t>
            </a:r>
            <a:r>
              <a:rPr lang="en-US" altLang="en-US" dirty="0" err="1">
                <a:solidFill>
                  <a:schemeClr val="tx1"/>
                </a:solidFill>
                <a:latin typeface="Calibri" panose="020F0502020204030204" pitchFamily="34" charset="0"/>
                <a:ea typeface="Calibri" panose="020F0502020204030204" pitchFamily="34" charset="0"/>
                <a:cs typeface="Times New Roman" panose="02020603050405020304" pitchFamily="18" charset="0"/>
              </a:rPr>
              <a:t>cwnd</a:t>
            </a:r>
            <a:r>
              <a:rPr lang="en-US" altLang="en-US" dirty="0">
                <a:solidFill>
                  <a:schemeClr val="tx1"/>
                </a:solidFill>
                <a:latin typeface="Calibri" panose="020F0502020204030204" pitchFamily="34" charset="0"/>
                <a:ea typeface="Calibri" panose="020F0502020204030204" pitchFamily="34" charset="0"/>
                <a:cs typeface="Times New Roman" panose="02020603050405020304" pitchFamily="18" charset="0"/>
              </a:rPr>
              <a:t> ≥ 1. As link speeds scale up, TCP’s latency is dominated by the number of round-trip times (RTT) in the slow start phase. Increasing </a:t>
            </a:r>
            <a:r>
              <a:rPr lang="en-US" altLang="en-US" dirty="0" err="1">
                <a:solidFill>
                  <a:schemeClr val="tx1"/>
                </a:solidFill>
                <a:latin typeface="Calibri" panose="020F0502020204030204" pitchFamily="34" charset="0"/>
                <a:ea typeface="Calibri" panose="020F0502020204030204" pitchFamily="34" charset="0"/>
                <a:cs typeface="Times New Roman" panose="02020603050405020304" pitchFamily="18" charset="0"/>
              </a:rPr>
              <a:t>init</a:t>
            </a:r>
            <a:r>
              <a:rPr lang="en-US" altLang="en-US" dirty="0">
                <a:solidFill>
                  <a:schemeClr val="tx1"/>
                </a:solidFill>
                <a:latin typeface="Calibri" panose="020F0502020204030204" pitchFamily="34" charset="0"/>
                <a:ea typeface="Calibri" panose="020F0502020204030204" pitchFamily="34" charset="0"/>
                <a:cs typeface="Times New Roman" panose="02020603050405020304" pitchFamily="18" charset="0"/>
              </a:rPr>
              <a:t> </a:t>
            </a:r>
            <a:r>
              <a:rPr lang="en-US" altLang="en-US" dirty="0" err="1">
                <a:solidFill>
                  <a:schemeClr val="tx1"/>
                </a:solidFill>
                <a:latin typeface="Calibri" panose="020F0502020204030204" pitchFamily="34" charset="0"/>
                <a:ea typeface="Calibri" panose="020F0502020204030204" pitchFamily="34" charset="0"/>
                <a:cs typeface="Times New Roman" panose="02020603050405020304" pitchFamily="18" charset="0"/>
              </a:rPr>
              <a:t>cwnd</a:t>
            </a:r>
            <a:r>
              <a:rPr lang="en-US" altLang="en-US" dirty="0">
                <a:solidFill>
                  <a:schemeClr val="tx1"/>
                </a:solidFill>
                <a:latin typeface="Calibri" panose="020F0502020204030204" pitchFamily="34" charset="0"/>
                <a:ea typeface="Calibri" panose="020F0502020204030204" pitchFamily="34" charset="0"/>
                <a:cs typeface="Times New Roman" panose="02020603050405020304" pitchFamily="18" charset="0"/>
              </a:rPr>
              <a:t> enables transfers to finish in fewer RTTs.</a:t>
            </a:r>
            <a:endParaRPr lang="en-US" altLang="en-US" sz="3200" dirty="0">
              <a:solidFill>
                <a:schemeClr val="tx1"/>
              </a:solidFill>
              <a:latin typeface="Arial" panose="020B0604020202020204" pitchFamily="34" charset="0"/>
            </a:endParaRPr>
          </a:p>
          <a:p>
            <a:endParaRPr lang="en-US" dirty="0"/>
          </a:p>
        </p:txBody>
      </p:sp>
      <p:sp>
        <p:nvSpPr>
          <p:cNvPr id="4" name="Content Placeholder 3"/>
          <p:cNvSpPr>
            <a:spLocks noGrp="1"/>
          </p:cNvSpPr>
          <p:nvPr>
            <p:ph sz="half" idx="2"/>
          </p:nvPr>
        </p:nvSpPr>
        <p:spPr/>
        <p:txBody>
          <a:bodyPr>
            <a:normAutofit fontScale="92500"/>
          </a:bodyPr>
          <a:lstStyle/>
          <a:p>
            <a:r>
              <a:rPr lang="en-US" b="1" dirty="0"/>
              <a:t>Allow short transfers </a:t>
            </a:r>
          </a:p>
          <a:p>
            <a:endParaRPr lang="en-US" dirty="0" smtClean="0"/>
          </a:p>
          <a:p>
            <a:r>
              <a:rPr lang="en-US" dirty="0"/>
              <a:t>T</a:t>
            </a:r>
            <a:r>
              <a:rPr lang="en-US" dirty="0" smtClean="0"/>
              <a:t>o </a:t>
            </a:r>
            <a:r>
              <a:rPr lang="en-US" dirty="0"/>
              <a:t>compete fairly with bulk data traffic. Internet traffic measurements indicate that most bytes in the network are in bulk data transfers (such as video), while the majority of connections are short-lived and transfer small amounts of data. </a:t>
            </a:r>
            <a:endParaRPr lang="en-US" dirty="0"/>
          </a:p>
        </p:txBody>
      </p:sp>
      <p:pic>
        <p:nvPicPr>
          <p:cNvPr id="1028" name="Picture 1"/>
          <p:cNvPicPr>
            <a:picLocks noChangeAspect="1" noChangeArrowheads="1"/>
          </p:cNvPicPr>
          <p:nvPr/>
        </p:nvPicPr>
        <p:blipFill>
          <a:blip r:embed="rId2">
            <a:extLst>
              <a:ext uri="{28A0092B-C50C-407E-A947-70E740481C1C}">
                <a14:useLocalDpi xmlns:a14="http://schemas.microsoft.com/office/drawing/2010/main" val="0"/>
              </a:ext>
            </a:extLst>
          </a:blip>
          <a:srcRect l="52243" t="38770" r="21313" b="55530"/>
          <a:stretch>
            <a:fillRect/>
          </a:stretch>
        </p:blipFill>
        <p:spPr bwMode="auto">
          <a:xfrm>
            <a:off x="725489" y="2762948"/>
            <a:ext cx="3457575" cy="419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047768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Future Plans – Further Analysis and Developments</a:t>
            </a:r>
            <a:endParaRPr lang="en-US" dirty="0"/>
          </a:p>
        </p:txBody>
      </p:sp>
      <p:sp>
        <p:nvSpPr>
          <p:cNvPr id="3" name="Content Placeholder 2"/>
          <p:cNvSpPr>
            <a:spLocks noGrp="1"/>
          </p:cNvSpPr>
          <p:nvPr>
            <p:ph sz="half" idx="1"/>
          </p:nvPr>
        </p:nvSpPr>
        <p:spPr>
          <a:xfrm>
            <a:off x="489857" y="2582409"/>
            <a:ext cx="3980543" cy="4130448"/>
          </a:xfrm>
        </p:spPr>
        <p:txBody>
          <a:bodyPr>
            <a:normAutofit/>
          </a:bodyPr>
          <a:lstStyle/>
          <a:p>
            <a:r>
              <a:rPr lang="en-US" sz="2800" dirty="0" smtClean="0">
                <a:latin typeface="Arial" pitchFamily="34" charset="0"/>
                <a:cs typeface="Arial" pitchFamily="34" charset="0"/>
              </a:rPr>
              <a:t>Further TCP properties to be looked into (</a:t>
            </a:r>
            <a:r>
              <a:rPr lang="en-US" sz="2800" dirty="0" err="1" smtClean="0">
                <a:latin typeface="Arial" pitchFamily="34" charset="0"/>
                <a:cs typeface="Arial" pitchFamily="34" charset="0"/>
              </a:rPr>
              <a:t>ie</a:t>
            </a:r>
            <a:r>
              <a:rPr lang="en-US" sz="2800" dirty="0" smtClean="0">
                <a:latin typeface="Arial" pitchFamily="34" charset="0"/>
                <a:cs typeface="Arial" pitchFamily="34" charset="0"/>
              </a:rPr>
              <a:t>. </a:t>
            </a:r>
            <a:r>
              <a:rPr lang="en-US" sz="2800" dirty="0" smtClean="0">
                <a:latin typeface="Arial" pitchFamily="34" charset="0"/>
                <a:cs typeface="Arial" pitchFamily="34" charset="0"/>
              </a:rPr>
              <a:t>Flow Control</a:t>
            </a:r>
            <a:r>
              <a:rPr lang="en-US" sz="2800" dirty="0" smtClean="0">
                <a:latin typeface="Arial" pitchFamily="34" charset="0"/>
                <a:cs typeface="Arial" pitchFamily="34" charset="0"/>
              </a:rPr>
              <a:t>, Error Control</a:t>
            </a:r>
          </a:p>
          <a:p>
            <a:endParaRPr lang="en-US" sz="3200" dirty="0"/>
          </a:p>
          <a:p>
            <a:pPr marL="0" indent="0">
              <a:buNone/>
            </a:pPr>
            <a:endParaRPr lang="en-US" sz="3200" dirty="0" smtClean="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17196" y="2265713"/>
            <a:ext cx="6367248" cy="4241082"/>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352122739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0"/>
              </a:spcBef>
              <a:buClr>
                <a:schemeClr val="dk1"/>
              </a:buClr>
              <a:buSzPct val="25000"/>
            </a:pPr>
            <a:r>
              <a:rPr lang="en-US" dirty="0" smtClean="0">
                <a:sym typeface="Arial"/>
              </a:rPr>
              <a:t>How</a:t>
            </a:r>
            <a:endParaRPr lang="en-US" dirty="0">
              <a:sym typeface="Arial"/>
            </a:endParaRPr>
          </a:p>
        </p:txBody>
      </p:sp>
      <p:sp>
        <p:nvSpPr>
          <p:cNvPr id="3" name="Content Placeholder 2"/>
          <p:cNvSpPr>
            <a:spLocks noGrp="1"/>
          </p:cNvSpPr>
          <p:nvPr>
            <p:ph idx="1"/>
          </p:nvPr>
        </p:nvSpPr>
        <p:spPr>
          <a:xfrm>
            <a:off x="587182" y="2340894"/>
            <a:ext cx="8596668" cy="3880773"/>
          </a:xfrm>
        </p:spPr>
        <p:txBody>
          <a:bodyPr/>
          <a:lstStyle/>
          <a:p>
            <a:r>
              <a:rPr lang="en-GB" sz="2800" dirty="0" smtClean="0"/>
              <a:t>Our research is based on the study </a:t>
            </a:r>
            <a:r>
              <a:rPr lang="en-GB" sz="2800" dirty="0"/>
              <a:t>of </a:t>
            </a:r>
            <a:r>
              <a:rPr lang="en-GB" sz="2800" dirty="0" smtClean="0"/>
              <a:t>TCP, UDP protocols and trying to analyse the components that support faster communication through the Transport Layer and implementing a dynamic transport layer protocol</a:t>
            </a:r>
          </a:p>
          <a:p>
            <a:endParaRPr lang="en-US" dirty="0"/>
          </a:p>
        </p:txBody>
      </p:sp>
    </p:spTree>
    <p:extLst>
      <p:ext uri="{BB962C8B-B14F-4D97-AF65-F5344CB8AC3E}">
        <p14:creationId xmlns:p14="http://schemas.microsoft.com/office/powerpoint/2010/main" val="141046075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06569" y="2223040"/>
            <a:ext cx="9144000" cy="2387600"/>
          </a:xfrm>
        </p:spPr>
        <p:txBody>
          <a:bodyPr/>
          <a:lstStyle/>
          <a:p>
            <a:r>
              <a:rPr lang="en-US" dirty="0"/>
              <a:t>A single ACK for several requests </a:t>
            </a:r>
          </a:p>
        </p:txBody>
      </p:sp>
    </p:spTree>
    <p:extLst>
      <p:ext uri="{BB962C8B-B14F-4D97-AF65-F5344CB8AC3E}">
        <p14:creationId xmlns:p14="http://schemas.microsoft.com/office/powerpoint/2010/main" val="217865782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9668" y="368756"/>
            <a:ext cx="10023862" cy="1325563"/>
          </a:xfrm>
        </p:spPr>
        <p:txBody>
          <a:bodyPr/>
          <a:lstStyle/>
          <a:p>
            <a:r>
              <a:rPr lang="en-US" dirty="0"/>
              <a:t>A single ACK for several requests </a:t>
            </a:r>
          </a:p>
        </p:txBody>
      </p:sp>
      <p:pic>
        <p:nvPicPr>
          <p:cNvPr id="4" name="Content Placeholder 3"/>
          <p:cNvPicPr>
            <a:picLocks noGrp="1" noChangeAspect="1"/>
          </p:cNvPicPr>
          <p:nvPr>
            <p:ph sz="half" idx="1"/>
          </p:nvPr>
        </p:nvPicPr>
        <p:blipFill rotWithShape="1">
          <a:blip r:embed="rId2"/>
          <a:srcRect l="25103" t="9378" r="37078" b="13792"/>
          <a:stretch/>
        </p:blipFill>
        <p:spPr>
          <a:xfrm>
            <a:off x="7209802" y="1931288"/>
            <a:ext cx="1878904" cy="3144034"/>
          </a:xfrm>
          <a:prstGeom prst="rect">
            <a:avLst/>
          </a:prstGeom>
        </p:spPr>
      </p:pic>
      <p:sp>
        <p:nvSpPr>
          <p:cNvPr id="5" name="Content Placeholder 4"/>
          <p:cNvSpPr>
            <a:spLocks noGrp="1"/>
          </p:cNvSpPr>
          <p:nvPr>
            <p:ph sz="half" idx="2"/>
          </p:nvPr>
        </p:nvSpPr>
        <p:spPr>
          <a:xfrm>
            <a:off x="506535" y="1931288"/>
            <a:ext cx="9100927" cy="4351338"/>
          </a:xfrm>
        </p:spPr>
        <p:txBody>
          <a:bodyPr/>
          <a:lstStyle/>
          <a:p>
            <a:r>
              <a:rPr lang="en-US" dirty="0" smtClean="0"/>
              <a:t>Server receive several data packets</a:t>
            </a:r>
          </a:p>
          <a:p>
            <a:r>
              <a:rPr lang="en-US" dirty="0" smtClean="0"/>
              <a:t>Instead of sending ACK for each and every packet, </a:t>
            </a:r>
          </a:p>
          <a:p>
            <a:r>
              <a:rPr lang="en-US" dirty="0"/>
              <a:t>S</a:t>
            </a:r>
            <a:r>
              <a:rPr lang="en-US" dirty="0" smtClean="0"/>
              <a:t>end one single ACK for all packets</a:t>
            </a:r>
          </a:p>
          <a:p>
            <a:r>
              <a:rPr lang="en-US" dirty="0" smtClean="0"/>
              <a:t>Reorganize the ACK implementation</a:t>
            </a:r>
          </a:p>
          <a:p>
            <a:endParaRPr lang="en-US" dirty="0"/>
          </a:p>
        </p:txBody>
      </p:sp>
    </p:spTree>
    <p:extLst>
      <p:ext uri="{BB962C8B-B14F-4D97-AF65-F5344CB8AC3E}">
        <p14:creationId xmlns:p14="http://schemas.microsoft.com/office/powerpoint/2010/main" val="410073834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47985" y="1481070"/>
            <a:ext cx="8505173" cy="4351338"/>
          </a:xfrm>
        </p:spPr>
      </p:pic>
      <p:sp>
        <p:nvSpPr>
          <p:cNvPr id="4" name="Title 4"/>
          <p:cNvSpPr txBox="1">
            <a:spLocks/>
          </p:cNvSpPr>
          <p:nvPr/>
        </p:nvSpPr>
        <p:spPr>
          <a:xfrm>
            <a:off x="858078" y="152400"/>
            <a:ext cx="10515600" cy="99074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solidFill>
                  <a:schemeClr val="accent1"/>
                </a:solidFill>
              </a:rPr>
              <a:t>Why do we send single ACK?</a:t>
            </a:r>
            <a:endParaRPr lang="en-US" dirty="0">
              <a:solidFill>
                <a:schemeClr val="accent1"/>
              </a:solidFill>
            </a:endParaRPr>
          </a:p>
        </p:txBody>
      </p:sp>
      <p:sp>
        <p:nvSpPr>
          <p:cNvPr id="6" name="Content Placeholder 2"/>
          <p:cNvSpPr txBox="1">
            <a:spLocks/>
          </p:cNvSpPr>
          <p:nvPr/>
        </p:nvSpPr>
        <p:spPr>
          <a:xfrm>
            <a:off x="838200" y="5194852"/>
            <a:ext cx="10515600" cy="148424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
        <p:nvSpPr>
          <p:cNvPr id="5" name="Content Placeholder 2"/>
          <p:cNvSpPr txBox="1">
            <a:spLocks/>
          </p:cNvSpPr>
          <p:nvPr/>
        </p:nvSpPr>
        <p:spPr>
          <a:xfrm>
            <a:off x="6115878" y="2120348"/>
            <a:ext cx="6221216" cy="3352800"/>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endParaRPr lang="en-US" dirty="0"/>
          </a:p>
        </p:txBody>
      </p:sp>
      <p:sp>
        <p:nvSpPr>
          <p:cNvPr id="8" name="Content Placeholder 2"/>
          <p:cNvSpPr txBox="1">
            <a:spLocks/>
          </p:cNvSpPr>
          <p:nvPr/>
        </p:nvSpPr>
        <p:spPr>
          <a:xfrm>
            <a:off x="9362943" y="2597426"/>
            <a:ext cx="2617021" cy="365905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dirty="0" smtClean="0"/>
              <a:t>TCP data packet</a:t>
            </a:r>
          </a:p>
          <a:p>
            <a:pPr marL="0" indent="0">
              <a:buNone/>
            </a:pPr>
            <a:endParaRPr lang="en-US" dirty="0" smtClean="0"/>
          </a:p>
          <a:p>
            <a:pPr marL="0" indent="0">
              <a:buNone/>
            </a:pPr>
            <a:endParaRPr lang="en-US" dirty="0"/>
          </a:p>
          <a:p>
            <a:pPr marL="0" indent="0">
              <a:buNone/>
            </a:pPr>
            <a:endParaRPr lang="en-US" dirty="0"/>
          </a:p>
          <a:p>
            <a:pPr marL="0" indent="0">
              <a:buNone/>
            </a:pPr>
            <a:r>
              <a:rPr lang="en-US" dirty="0" smtClean="0"/>
              <a:t>TCP acknowledgement</a:t>
            </a:r>
            <a:endParaRPr lang="en-US" dirty="0"/>
          </a:p>
        </p:txBody>
      </p:sp>
      <p:cxnSp>
        <p:nvCxnSpPr>
          <p:cNvPr id="3" name="Straight Arrow Connector 2"/>
          <p:cNvCxnSpPr/>
          <p:nvPr/>
        </p:nvCxnSpPr>
        <p:spPr>
          <a:xfrm flipH="1" flipV="1">
            <a:off x="8242852" y="2584174"/>
            <a:ext cx="1205948" cy="26504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H="1" flipV="1">
            <a:off x="8242852" y="3205440"/>
            <a:ext cx="1205948" cy="101220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6676114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p:cNvSpPr>
          <p:nvPr/>
        </p:nvSpPr>
        <p:spPr>
          <a:xfrm>
            <a:off x="823108" y="1099930"/>
            <a:ext cx="10515600" cy="598998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smtClean="0"/>
              <a:t>Normally TCP send ACK after receiving data packet </a:t>
            </a:r>
          </a:p>
          <a:p>
            <a:pPr marL="457200" lvl="1" indent="0">
              <a:buNone/>
            </a:pPr>
            <a:endParaRPr lang="en-US" dirty="0" smtClean="0"/>
          </a:p>
          <a:p>
            <a:pPr marL="457200" lvl="1" indent="0">
              <a:buNone/>
            </a:pPr>
            <a:r>
              <a:rPr lang="en-US" dirty="0" smtClean="0"/>
              <a:t>If TCP send 100 data packets then receive 1 ACK for each and every data packet</a:t>
            </a:r>
          </a:p>
          <a:p>
            <a:pPr marL="457200" lvl="1" indent="0">
              <a:buNone/>
            </a:pPr>
            <a:r>
              <a:rPr lang="en-US" dirty="0" smtClean="0"/>
              <a:t>(100 ACK)</a:t>
            </a:r>
          </a:p>
          <a:p>
            <a:pPr marL="457200" lvl="1" indent="0">
              <a:buNone/>
            </a:pPr>
            <a:endParaRPr lang="en-US" dirty="0" smtClean="0"/>
          </a:p>
          <a:p>
            <a:r>
              <a:rPr lang="en-US" dirty="0" smtClean="0"/>
              <a:t>In our case</a:t>
            </a:r>
          </a:p>
          <a:p>
            <a:pPr marL="0" indent="0">
              <a:buNone/>
            </a:pPr>
            <a:endParaRPr lang="en-US" dirty="0"/>
          </a:p>
          <a:p>
            <a:pPr marL="457200" lvl="1" indent="0">
              <a:buNone/>
            </a:pPr>
            <a:r>
              <a:rPr lang="en-US" dirty="0" smtClean="0"/>
              <a:t>If TCP send 100 data packets then receive 1 ACK </a:t>
            </a:r>
            <a:endParaRPr lang="en-US" dirty="0"/>
          </a:p>
          <a:p>
            <a:pPr marL="0" indent="0">
              <a:buNone/>
            </a:pPr>
            <a:r>
              <a:rPr lang="en-US" dirty="0" smtClean="0"/>
              <a:t> </a:t>
            </a:r>
          </a:p>
          <a:p>
            <a:pPr marL="0" indent="0">
              <a:buNone/>
            </a:pPr>
            <a:r>
              <a:rPr lang="en-US" dirty="0" smtClean="0">
                <a:solidFill>
                  <a:srgbClr val="FF0000"/>
                </a:solidFill>
              </a:rPr>
              <a:t>   	   99 ACK packets avoid =&gt; Time reduce</a:t>
            </a:r>
          </a:p>
          <a:p>
            <a:pPr marL="0" indent="0">
              <a:buNone/>
            </a:pPr>
            <a:r>
              <a:rPr lang="en-US" dirty="0">
                <a:solidFill>
                  <a:srgbClr val="FF0000"/>
                </a:solidFill>
              </a:rPr>
              <a:t> </a:t>
            </a:r>
            <a:r>
              <a:rPr lang="en-US" dirty="0" smtClean="0">
                <a:solidFill>
                  <a:srgbClr val="FF0000"/>
                </a:solidFill>
              </a:rPr>
              <a:t>   Time </a:t>
            </a:r>
            <a:r>
              <a:rPr lang="en-US" dirty="0">
                <a:solidFill>
                  <a:srgbClr val="FF0000"/>
                </a:solidFill>
              </a:rPr>
              <a:t>reduce =&gt; </a:t>
            </a:r>
            <a:r>
              <a:rPr lang="en-US" dirty="0" smtClean="0">
                <a:solidFill>
                  <a:srgbClr val="FF0000"/>
                </a:solidFill>
              </a:rPr>
              <a:t>End user receive </a:t>
            </a:r>
            <a:r>
              <a:rPr lang="en-US" dirty="0">
                <a:solidFill>
                  <a:srgbClr val="FF0000"/>
                </a:solidFill>
              </a:rPr>
              <a:t>data </a:t>
            </a:r>
            <a:r>
              <a:rPr lang="en-US" dirty="0" smtClean="0">
                <a:solidFill>
                  <a:srgbClr val="FF0000"/>
                </a:solidFill>
              </a:rPr>
              <a:t>packet ratio is high </a:t>
            </a:r>
            <a:endParaRPr lang="en-US" dirty="0">
              <a:solidFill>
                <a:srgbClr val="FF0000"/>
              </a:solidFill>
            </a:endParaRPr>
          </a:p>
          <a:p>
            <a:pPr marL="0" indent="0">
              <a:buNone/>
            </a:pPr>
            <a:endParaRPr lang="en-US" dirty="0">
              <a:solidFill>
                <a:srgbClr val="FF0000"/>
              </a:solidFill>
            </a:endParaRPr>
          </a:p>
        </p:txBody>
      </p:sp>
      <p:sp>
        <p:nvSpPr>
          <p:cNvPr id="3" name="Title 1"/>
          <p:cNvSpPr>
            <a:spLocks noGrp="1"/>
          </p:cNvSpPr>
          <p:nvPr>
            <p:ph type="title"/>
          </p:nvPr>
        </p:nvSpPr>
        <p:spPr>
          <a:xfrm>
            <a:off x="823108" y="311668"/>
            <a:ext cx="8596668" cy="642489"/>
          </a:xfrm>
        </p:spPr>
        <p:txBody>
          <a:bodyPr/>
          <a:lstStyle/>
          <a:p>
            <a:r>
              <a:rPr lang="en-US" dirty="0" smtClean="0"/>
              <a:t>Why?</a:t>
            </a:r>
            <a:endParaRPr lang="en-US" dirty="0"/>
          </a:p>
        </p:txBody>
      </p:sp>
    </p:spTree>
    <p:extLst>
      <p:ext uri="{BB962C8B-B14F-4D97-AF65-F5344CB8AC3E}">
        <p14:creationId xmlns:p14="http://schemas.microsoft.com/office/powerpoint/2010/main" val="368721925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do we implement?</a:t>
            </a:r>
            <a:endParaRPr lang="en-US" dirty="0"/>
          </a:p>
        </p:txBody>
      </p:sp>
      <p:sp>
        <p:nvSpPr>
          <p:cNvPr id="3" name="Content Placeholder 2"/>
          <p:cNvSpPr>
            <a:spLocks noGrp="1"/>
          </p:cNvSpPr>
          <p:nvPr>
            <p:ph idx="1"/>
          </p:nvPr>
        </p:nvSpPr>
        <p:spPr>
          <a:xfrm>
            <a:off x="1021891" y="1816033"/>
            <a:ext cx="8596668" cy="4465498"/>
          </a:xfrm>
        </p:spPr>
        <p:txBody>
          <a:bodyPr/>
          <a:lstStyle/>
          <a:p>
            <a:r>
              <a:rPr lang="en-US" dirty="0" smtClean="0"/>
              <a:t>Analyze the ACK receive handler section in tcp.cc</a:t>
            </a:r>
          </a:p>
          <a:p>
            <a:pPr marL="457200" lvl="1" indent="0">
              <a:buNone/>
            </a:pPr>
            <a:endParaRPr lang="en-US" dirty="0"/>
          </a:p>
          <a:p>
            <a:pPr marL="457200" lvl="1" indent="0">
              <a:buNone/>
            </a:pPr>
            <a:r>
              <a:rPr lang="en-US" dirty="0" smtClean="0"/>
              <a:t>Avoid duplicate ACK handler </a:t>
            </a:r>
          </a:p>
          <a:p>
            <a:pPr marL="0" indent="0">
              <a:buNone/>
            </a:pPr>
            <a:endParaRPr lang="en-US" dirty="0" smtClean="0"/>
          </a:p>
          <a:p>
            <a:r>
              <a:rPr lang="en-US" dirty="0" smtClean="0"/>
              <a:t>Analyze and reorganize the ACK packet generate section in tcp-sink.cc</a:t>
            </a:r>
          </a:p>
          <a:p>
            <a:pPr marL="0" indent="0">
              <a:buNone/>
            </a:pPr>
            <a:endParaRPr lang="en-US" dirty="0"/>
          </a:p>
          <a:p>
            <a:pPr marL="457200" lvl="1" indent="0">
              <a:buNone/>
            </a:pPr>
            <a:r>
              <a:rPr lang="en-US" dirty="0" smtClean="0"/>
              <a:t>Reorganize the ACK Update method</a:t>
            </a:r>
          </a:p>
          <a:p>
            <a:pPr marL="57150" indent="0">
              <a:buNone/>
            </a:pPr>
            <a:endParaRPr lang="en-US" dirty="0"/>
          </a:p>
          <a:p>
            <a:pPr indent="-285750"/>
            <a:r>
              <a:rPr lang="en-US" dirty="0" smtClean="0"/>
              <a:t>Improve ACK packet transfer ratio</a:t>
            </a:r>
          </a:p>
          <a:p>
            <a:pPr marL="457200" lvl="1" indent="0">
              <a:buNone/>
            </a:pPr>
            <a:endParaRPr lang="en-US" dirty="0"/>
          </a:p>
          <a:p>
            <a:pPr marL="457200" lvl="1" indent="0">
              <a:buNone/>
            </a:pPr>
            <a:r>
              <a:rPr lang="en-US" dirty="0" smtClean="0"/>
              <a:t>To send single ACK for several requests</a:t>
            </a:r>
          </a:p>
        </p:txBody>
      </p:sp>
      <p:pic>
        <p:nvPicPr>
          <p:cNvPr id="4" name="Content Placeholder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25794" y="4048782"/>
            <a:ext cx="2475413" cy="2475413"/>
          </a:xfrm>
          <a:prstGeom prst="rect">
            <a:avLst/>
          </a:prstGeom>
        </p:spPr>
      </p:pic>
    </p:spTree>
    <p:extLst>
      <p:ext uri="{BB962C8B-B14F-4D97-AF65-F5344CB8AC3E}">
        <p14:creationId xmlns:p14="http://schemas.microsoft.com/office/powerpoint/2010/main" val="354358141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384313"/>
            <a:ext cx="8596668" cy="1320800"/>
          </a:xfrm>
        </p:spPr>
        <p:txBody>
          <a:bodyPr/>
          <a:lstStyle/>
          <a:p>
            <a:r>
              <a:rPr lang="en-US" dirty="0"/>
              <a:t>Solution</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77334" y="1219684"/>
            <a:ext cx="7035431" cy="5276574"/>
          </a:xfrm>
        </p:spPr>
      </p:pic>
      <p:sp>
        <p:nvSpPr>
          <p:cNvPr id="5" name="Content Placeholder 2"/>
          <p:cNvSpPr txBox="1">
            <a:spLocks/>
          </p:cNvSpPr>
          <p:nvPr/>
        </p:nvSpPr>
        <p:spPr>
          <a:xfrm>
            <a:off x="8193428" y="1867936"/>
            <a:ext cx="3775395" cy="4465498"/>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457200" lvl="1" indent="0">
              <a:buFont typeface="Wingdings 3" charset="2"/>
              <a:buNone/>
            </a:pPr>
            <a:r>
              <a:rPr lang="en-US" dirty="0" smtClean="0"/>
              <a:t>ACK packets </a:t>
            </a:r>
          </a:p>
          <a:p>
            <a:pPr marL="457200" lvl="1" indent="0">
              <a:buFont typeface="Wingdings 3" charset="2"/>
              <a:buNone/>
            </a:pPr>
            <a:endParaRPr lang="en-US" dirty="0"/>
          </a:p>
          <a:p>
            <a:pPr marL="457200" lvl="1" indent="0">
              <a:buFont typeface="Wingdings 3" charset="2"/>
              <a:buNone/>
            </a:pPr>
            <a:endParaRPr lang="en-US" dirty="0" smtClean="0"/>
          </a:p>
          <a:p>
            <a:pPr marL="457200" lvl="1" indent="0">
              <a:buFont typeface="Wingdings 3" charset="2"/>
              <a:buNone/>
            </a:pPr>
            <a:endParaRPr lang="en-US" dirty="0"/>
          </a:p>
          <a:p>
            <a:pPr marL="457200" lvl="1" indent="0">
              <a:buFont typeface="Wingdings 3" charset="2"/>
              <a:buNone/>
            </a:pPr>
            <a:r>
              <a:rPr lang="en-US" dirty="0" smtClean="0"/>
              <a:t>No dropped packets</a:t>
            </a:r>
          </a:p>
        </p:txBody>
      </p:sp>
      <p:cxnSp>
        <p:nvCxnSpPr>
          <p:cNvPr id="7" name="Straight Arrow Connector 6"/>
          <p:cNvCxnSpPr/>
          <p:nvPr/>
        </p:nvCxnSpPr>
        <p:spPr>
          <a:xfrm flipH="1">
            <a:off x="3511826" y="2040835"/>
            <a:ext cx="5155096" cy="87464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H="1" flipV="1">
            <a:off x="3379304" y="3251200"/>
            <a:ext cx="5287618" cy="293757"/>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3470509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Solution</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4084" y="1334052"/>
            <a:ext cx="7846003" cy="5306202"/>
          </a:xfrm>
        </p:spPr>
      </p:pic>
      <p:sp>
        <p:nvSpPr>
          <p:cNvPr id="5" name="Content Placeholder 2"/>
          <p:cNvSpPr txBox="1">
            <a:spLocks/>
          </p:cNvSpPr>
          <p:nvPr/>
        </p:nvSpPr>
        <p:spPr>
          <a:xfrm>
            <a:off x="6816460" y="1345095"/>
            <a:ext cx="5070739" cy="4962940"/>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dirty="0" smtClean="0"/>
              <a:t>Since there are no dropped packets we can avoid this section</a:t>
            </a:r>
          </a:p>
        </p:txBody>
      </p:sp>
      <p:cxnSp>
        <p:nvCxnSpPr>
          <p:cNvPr id="7" name="Straight Arrow Connector 6"/>
          <p:cNvCxnSpPr/>
          <p:nvPr/>
        </p:nvCxnSpPr>
        <p:spPr>
          <a:xfrm flipH="1">
            <a:off x="5300870" y="2107096"/>
            <a:ext cx="1515590" cy="148424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7508386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2">
            <a:extLst>
              <a:ext uri="{28A0092B-C50C-407E-A947-70E740481C1C}">
                <a14:useLocalDpi xmlns:a14="http://schemas.microsoft.com/office/drawing/2010/main" val="0"/>
              </a:ext>
            </a:extLst>
          </a:blip>
          <a:srcRect l="10742" t="5633" r="29182" b="4628"/>
          <a:stretch/>
        </p:blipFill>
        <p:spPr>
          <a:xfrm>
            <a:off x="4532243" y="507017"/>
            <a:ext cx="6970643" cy="5854064"/>
          </a:xfrm>
        </p:spPr>
      </p:pic>
      <p:sp>
        <p:nvSpPr>
          <p:cNvPr id="6" name="Content Placeholder 2"/>
          <p:cNvSpPr txBox="1">
            <a:spLocks/>
          </p:cNvSpPr>
          <p:nvPr/>
        </p:nvSpPr>
        <p:spPr>
          <a:xfrm>
            <a:off x="597821" y="1007650"/>
            <a:ext cx="3722388" cy="5207620"/>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dirty="0" smtClean="0"/>
              <a:t>When TCP receives new ACK</a:t>
            </a:r>
          </a:p>
          <a:p>
            <a:r>
              <a:rPr lang="en-US" dirty="0" smtClean="0"/>
              <a:t>Remove previous assigned ACK</a:t>
            </a:r>
          </a:p>
          <a:p>
            <a:r>
              <a:rPr lang="en-US" dirty="0" smtClean="0"/>
              <a:t>Assign new ACK</a:t>
            </a:r>
          </a:p>
          <a:p>
            <a:endParaRPr lang="en-US" dirty="0" smtClean="0"/>
          </a:p>
          <a:p>
            <a:pPr marL="0" indent="0">
              <a:buNone/>
            </a:pPr>
            <a:endParaRPr lang="en-US" dirty="0"/>
          </a:p>
          <a:p>
            <a:r>
              <a:rPr lang="en-US" dirty="0" smtClean="0"/>
              <a:t>Because TCP compare </a:t>
            </a:r>
            <a:r>
              <a:rPr lang="en-US" dirty="0" err="1" smtClean="0"/>
              <a:t>seqno</a:t>
            </a:r>
            <a:r>
              <a:rPr lang="en-US" dirty="0" smtClean="0"/>
              <a:t> with up coming data packet</a:t>
            </a:r>
          </a:p>
          <a:p>
            <a:pPr marL="0" indent="0">
              <a:buNone/>
            </a:pPr>
            <a:endParaRPr lang="en-US" dirty="0"/>
          </a:p>
          <a:p>
            <a:r>
              <a:rPr lang="en-US" dirty="0" smtClean="0"/>
              <a:t>Since there are no duplicate packets and dropped packets</a:t>
            </a:r>
          </a:p>
          <a:p>
            <a:pPr marL="0" indent="0">
              <a:buNone/>
            </a:pPr>
            <a:endParaRPr lang="en-US" dirty="0" smtClean="0"/>
          </a:p>
          <a:p>
            <a:pPr marL="0" indent="0">
              <a:buNone/>
            </a:pPr>
            <a:endParaRPr lang="en-US" dirty="0"/>
          </a:p>
          <a:p>
            <a:r>
              <a:rPr lang="en-US" dirty="0" smtClean="0">
                <a:solidFill>
                  <a:srgbClr val="FF0000"/>
                </a:solidFill>
              </a:rPr>
              <a:t>Avoid section</a:t>
            </a:r>
          </a:p>
          <a:p>
            <a:pPr marL="0" indent="0">
              <a:buNone/>
            </a:pPr>
            <a:endParaRPr lang="en-US" dirty="0"/>
          </a:p>
        </p:txBody>
      </p:sp>
      <p:cxnSp>
        <p:nvCxnSpPr>
          <p:cNvPr id="11" name="Curved Connector 10"/>
          <p:cNvCxnSpPr/>
          <p:nvPr/>
        </p:nvCxnSpPr>
        <p:spPr>
          <a:xfrm flipV="1">
            <a:off x="2459015" y="3260034"/>
            <a:ext cx="2915479" cy="2504661"/>
          </a:xfrm>
          <a:prstGeom prst="curvedConnector3">
            <a:avLst>
              <a:gd name="adj1" fmla="val 6409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3" name="Title 1"/>
          <p:cNvSpPr>
            <a:spLocks noGrp="1"/>
          </p:cNvSpPr>
          <p:nvPr>
            <p:ph type="title"/>
          </p:nvPr>
        </p:nvSpPr>
        <p:spPr>
          <a:xfrm>
            <a:off x="823108" y="152642"/>
            <a:ext cx="8596668" cy="708751"/>
          </a:xfrm>
        </p:spPr>
        <p:txBody>
          <a:bodyPr/>
          <a:lstStyle/>
          <a:p>
            <a:r>
              <a:rPr lang="en-US" dirty="0" smtClean="0"/>
              <a:t>Solution</a:t>
            </a:r>
            <a:endParaRPr lang="en-US" dirty="0"/>
          </a:p>
        </p:txBody>
      </p:sp>
    </p:spTree>
    <p:extLst>
      <p:ext uri="{BB962C8B-B14F-4D97-AF65-F5344CB8AC3E}">
        <p14:creationId xmlns:p14="http://schemas.microsoft.com/office/powerpoint/2010/main" val="3810944574"/>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2">
            <a:extLst>
              <a:ext uri="{28A0092B-C50C-407E-A947-70E740481C1C}">
                <a14:useLocalDpi xmlns:a14="http://schemas.microsoft.com/office/drawing/2010/main" val="0"/>
              </a:ext>
            </a:extLst>
          </a:blip>
          <a:srcRect l="10628" t="5407" r="38562" b="3748"/>
          <a:stretch/>
        </p:blipFill>
        <p:spPr>
          <a:xfrm>
            <a:off x="5579165" y="251791"/>
            <a:ext cx="6400801" cy="6434140"/>
          </a:xfrm>
        </p:spPr>
      </p:pic>
      <p:sp>
        <p:nvSpPr>
          <p:cNvPr id="5" name="Content Placeholder 2"/>
          <p:cNvSpPr txBox="1">
            <a:spLocks/>
          </p:cNvSpPr>
          <p:nvPr/>
        </p:nvSpPr>
        <p:spPr>
          <a:xfrm>
            <a:off x="809854" y="1524484"/>
            <a:ext cx="4292231" cy="2212628"/>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sz="3200" dirty="0" smtClean="0"/>
              <a:t>Reorganized ACK update method</a:t>
            </a:r>
          </a:p>
          <a:p>
            <a:pPr marL="0" indent="0">
              <a:buNone/>
            </a:pPr>
            <a:endParaRPr lang="en-US" dirty="0"/>
          </a:p>
        </p:txBody>
      </p:sp>
      <p:sp>
        <p:nvSpPr>
          <p:cNvPr id="6" name="Content Placeholder 2"/>
          <p:cNvSpPr txBox="1">
            <a:spLocks/>
          </p:cNvSpPr>
          <p:nvPr/>
        </p:nvSpPr>
        <p:spPr>
          <a:xfrm>
            <a:off x="1101401" y="4240695"/>
            <a:ext cx="3523605" cy="1258957"/>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sz="2400" dirty="0" smtClean="0">
                <a:solidFill>
                  <a:srgbClr val="FF0000"/>
                </a:solidFill>
              </a:rPr>
              <a:t>Let’s see execution time difference!!!</a:t>
            </a:r>
            <a:endParaRPr lang="en-US" sz="2400" dirty="0">
              <a:solidFill>
                <a:srgbClr val="FF0000"/>
              </a:solidFill>
            </a:endParaRPr>
          </a:p>
        </p:txBody>
      </p:sp>
      <p:sp>
        <p:nvSpPr>
          <p:cNvPr id="7" name="Title 1"/>
          <p:cNvSpPr>
            <a:spLocks noGrp="1"/>
          </p:cNvSpPr>
          <p:nvPr>
            <p:ph type="title"/>
          </p:nvPr>
        </p:nvSpPr>
        <p:spPr>
          <a:xfrm>
            <a:off x="823108" y="152642"/>
            <a:ext cx="8596668" cy="1320800"/>
          </a:xfrm>
        </p:spPr>
        <p:txBody>
          <a:bodyPr/>
          <a:lstStyle/>
          <a:p>
            <a:r>
              <a:rPr lang="en-US" dirty="0" smtClean="0"/>
              <a:t>Solution</a:t>
            </a:r>
            <a:endParaRPr lang="en-US" dirty="0"/>
          </a:p>
        </p:txBody>
      </p:sp>
    </p:spTree>
    <p:extLst>
      <p:ext uri="{BB962C8B-B14F-4D97-AF65-F5344CB8AC3E}">
        <p14:creationId xmlns:p14="http://schemas.microsoft.com/office/powerpoint/2010/main" val="370761023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2">
            <a:extLst>
              <a:ext uri="{28A0092B-C50C-407E-A947-70E740481C1C}">
                <a14:useLocalDpi xmlns:a14="http://schemas.microsoft.com/office/drawing/2010/main" val="0"/>
              </a:ext>
            </a:extLst>
          </a:blip>
          <a:srcRect l="5382" t="17727" r="21751" b="15746"/>
          <a:stretch/>
        </p:blipFill>
        <p:spPr>
          <a:xfrm>
            <a:off x="1948070" y="1351722"/>
            <a:ext cx="8746434" cy="4489614"/>
          </a:xfrm>
        </p:spPr>
      </p:pic>
      <p:cxnSp>
        <p:nvCxnSpPr>
          <p:cNvPr id="6" name="Straight Arrow Connector 5"/>
          <p:cNvCxnSpPr/>
          <p:nvPr/>
        </p:nvCxnSpPr>
        <p:spPr>
          <a:xfrm flipV="1">
            <a:off x="1524000" y="2451652"/>
            <a:ext cx="1775791" cy="338968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flipV="1">
            <a:off x="1550505" y="3843130"/>
            <a:ext cx="1749286" cy="199820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V="1">
            <a:off x="1524000" y="5459896"/>
            <a:ext cx="1563757" cy="38144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H="1" flipV="1">
            <a:off x="7924801" y="4451295"/>
            <a:ext cx="1364973" cy="154244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H="1" flipV="1">
            <a:off x="7924801" y="5327374"/>
            <a:ext cx="1364974" cy="66636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H="1" flipV="1">
            <a:off x="8030819" y="3843130"/>
            <a:ext cx="1258955" cy="215060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1123876" y="6109251"/>
            <a:ext cx="4320478" cy="369332"/>
          </a:xfrm>
          <a:prstGeom prst="rect">
            <a:avLst/>
          </a:prstGeom>
          <a:noFill/>
        </p:spPr>
        <p:txBody>
          <a:bodyPr wrap="none" rtlCol="0">
            <a:spAutoFit/>
          </a:bodyPr>
          <a:lstStyle/>
          <a:p>
            <a:r>
              <a:rPr lang="en-US" dirty="0" smtClean="0">
                <a:solidFill>
                  <a:schemeClr val="tx1">
                    <a:lumMod val="75000"/>
                    <a:lumOff val="25000"/>
                  </a:schemeClr>
                </a:solidFill>
              </a:rPr>
              <a:t>Time taken to execute previous method</a:t>
            </a:r>
            <a:endParaRPr lang="en-US" dirty="0">
              <a:solidFill>
                <a:schemeClr val="tx1">
                  <a:lumMod val="75000"/>
                  <a:lumOff val="25000"/>
                </a:schemeClr>
              </a:solidFill>
            </a:endParaRPr>
          </a:p>
        </p:txBody>
      </p:sp>
      <p:sp>
        <p:nvSpPr>
          <p:cNvPr id="28" name="TextBox 27"/>
          <p:cNvSpPr txBox="1"/>
          <p:nvPr/>
        </p:nvSpPr>
        <p:spPr>
          <a:xfrm>
            <a:off x="7924801" y="6122502"/>
            <a:ext cx="3878049" cy="369332"/>
          </a:xfrm>
          <a:prstGeom prst="rect">
            <a:avLst/>
          </a:prstGeom>
          <a:noFill/>
        </p:spPr>
        <p:txBody>
          <a:bodyPr wrap="none" rtlCol="0">
            <a:spAutoFit/>
          </a:bodyPr>
          <a:lstStyle/>
          <a:p>
            <a:r>
              <a:rPr lang="en-US" dirty="0">
                <a:solidFill>
                  <a:schemeClr val="tx1">
                    <a:lumMod val="75000"/>
                    <a:lumOff val="25000"/>
                  </a:schemeClr>
                </a:solidFill>
              </a:rPr>
              <a:t>Time taken to execute </a:t>
            </a:r>
            <a:r>
              <a:rPr lang="en-US" dirty="0" smtClean="0">
                <a:solidFill>
                  <a:schemeClr val="tx1">
                    <a:lumMod val="75000"/>
                    <a:lumOff val="25000"/>
                  </a:schemeClr>
                </a:solidFill>
              </a:rPr>
              <a:t>new method</a:t>
            </a:r>
            <a:endParaRPr lang="en-US" dirty="0">
              <a:solidFill>
                <a:schemeClr val="tx1">
                  <a:lumMod val="75000"/>
                  <a:lumOff val="25000"/>
                </a:schemeClr>
              </a:solidFill>
            </a:endParaRPr>
          </a:p>
        </p:txBody>
      </p:sp>
      <p:sp>
        <p:nvSpPr>
          <p:cNvPr id="29" name="Title 1"/>
          <p:cNvSpPr>
            <a:spLocks noGrp="1"/>
          </p:cNvSpPr>
          <p:nvPr>
            <p:ph type="title"/>
          </p:nvPr>
        </p:nvSpPr>
        <p:spPr>
          <a:xfrm>
            <a:off x="1146020" y="423407"/>
            <a:ext cx="8596668" cy="1320800"/>
          </a:xfrm>
        </p:spPr>
        <p:txBody>
          <a:bodyPr/>
          <a:lstStyle/>
          <a:p>
            <a:r>
              <a:rPr lang="en-US" dirty="0" smtClean="0"/>
              <a:t>Output</a:t>
            </a:r>
            <a:endParaRPr lang="en-US" dirty="0"/>
          </a:p>
        </p:txBody>
      </p:sp>
    </p:spTree>
    <p:extLst>
      <p:ext uri="{BB962C8B-B14F-4D97-AF65-F5344CB8AC3E}">
        <p14:creationId xmlns:p14="http://schemas.microsoft.com/office/powerpoint/2010/main" val="414361565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Drawbacks of TCP opposed to the proposed Dynamic TLP</a:t>
            </a:r>
            <a:endParaRPr lang="en-US" dirty="0"/>
          </a:p>
        </p:txBody>
      </p:sp>
      <p:sp>
        <p:nvSpPr>
          <p:cNvPr id="3" name="Content Placeholder 2"/>
          <p:cNvSpPr>
            <a:spLocks noGrp="1"/>
          </p:cNvSpPr>
          <p:nvPr>
            <p:ph idx="1"/>
          </p:nvPr>
        </p:nvSpPr>
        <p:spPr/>
        <p:txBody>
          <a:bodyPr/>
          <a:lstStyle/>
          <a:p>
            <a:r>
              <a:rPr lang="en-US" dirty="0" smtClean="0"/>
              <a:t>It cant identify the data type and adjust according to the same.</a:t>
            </a:r>
          </a:p>
          <a:p>
            <a:r>
              <a:rPr lang="en-US" dirty="0" smtClean="0"/>
              <a:t>Identify urgent data and prioritizing</a:t>
            </a:r>
          </a:p>
          <a:p>
            <a:r>
              <a:rPr lang="en-AU" dirty="0"/>
              <a:t>TCP provides reliability by process to process connection establishment, flow control, error control, congestion control and finally connection </a:t>
            </a:r>
            <a:r>
              <a:rPr lang="en-AU" dirty="0" smtClean="0"/>
              <a:t>termination, how ever when it comes to urgent data we would not need the same </a:t>
            </a:r>
            <a:r>
              <a:rPr lang="en-AU" dirty="0" smtClean="0"/>
              <a:t>attention.</a:t>
            </a:r>
            <a:endParaRPr lang="en-AU" dirty="0" smtClean="0"/>
          </a:p>
          <a:p>
            <a:r>
              <a:rPr lang="en-AU" dirty="0"/>
              <a:t>TCP is well suited to transferring large amount of data. However for smaller amount of application layer data, TCP can impose considerable overhead leading to significant additional delay effecting data transfer efficiency </a:t>
            </a:r>
            <a:endParaRPr lang="en-US" dirty="0" smtClean="0"/>
          </a:p>
          <a:p>
            <a:endParaRPr lang="en-US" dirty="0"/>
          </a:p>
        </p:txBody>
      </p:sp>
    </p:spTree>
    <p:extLst>
      <p:ext uri="{BB962C8B-B14F-4D97-AF65-F5344CB8AC3E}">
        <p14:creationId xmlns:p14="http://schemas.microsoft.com/office/powerpoint/2010/main" val="1417017731"/>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0806" y="528429"/>
            <a:ext cx="10971327" cy="1378225"/>
          </a:xfrm>
        </p:spPr>
        <p:txBody>
          <a:bodyPr/>
          <a:lstStyle/>
          <a:p>
            <a:pPr marL="0" indent="0">
              <a:buNone/>
            </a:pPr>
            <a:endParaRPr lang="en-US" dirty="0"/>
          </a:p>
          <a:p>
            <a:pPr marL="0" indent="0">
              <a:buNone/>
            </a:pPr>
            <a:r>
              <a:rPr lang="en-US" dirty="0" smtClean="0"/>
              <a:t>			</a:t>
            </a:r>
            <a:r>
              <a:rPr lang="en-US" sz="2800" dirty="0">
                <a:solidFill>
                  <a:srgbClr val="FF0000"/>
                </a:solidFill>
              </a:rPr>
              <a:t> </a:t>
            </a:r>
            <a:r>
              <a:rPr lang="en-US" sz="2800" dirty="0">
                <a:solidFill>
                  <a:schemeClr val="accent1"/>
                </a:solidFill>
              </a:rPr>
              <a:t> </a:t>
            </a:r>
            <a:r>
              <a:rPr lang="en-US" sz="2800" dirty="0" smtClean="0">
                <a:solidFill>
                  <a:schemeClr val="accent1"/>
                </a:solidFill>
              </a:rPr>
              <a:t>New </a:t>
            </a:r>
            <a:r>
              <a:rPr lang="en-US" sz="2800" dirty="0" smtClean="0">
                <a:solidFill>
                  <a:schemeClr val="accent1"/>
                </a:solidFill>
              </a:rPr>
              <a:t>execution </a:t>
            </a:r>
            <a:r>
              <a:rPr lang="en-US" sz="2800" dirty="0">
                <a:solidFill>
                  <a:schemeClr val="accent1"/>
                </a:solidFill>
              </a:rPr>
              <a:t>time &lt; Previous execution time </a:t>
            </a:r>
            <a:endParaRPr lang="en-US" sz="2800" dirty="0">
              <a:solidFill>
                <a:schemeClr val="accent1"/>
              </a:solidFill>
            </a:endParaRPr>
          </a:p>
        </p:txBody>
      </p:sp>
      <p:sp>
        <p:nvSpPr>
          <p:cNvPr id="4" name="Content Placeholder 2"/>
          <p:cNvSpPr txBox="1">
            <a:spLocks/>
          </p:cNvSpPr>
          <p:nvPr/>
        </p:nvSpPr>
        <p:spPr>
          <a:xfrm>
            <a:off x="-276826" y="1762539"/>
            <a:ext cx="10971327" cy="147099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buFont typeface="Wingdings 3" charset="2"/>
              <a:buNone/>
            </a:pPr>
            <a:endParaRPr lang="en-US" dirty="0" smtClean="0"/>
          </a:p>
          <a:p>
            <a:pPr marL="0" indent="0">
              <a:buFont typeface="Wingdings 3" charset="2"/>
              <a:buNone/>
            </a:pPr>
            <a:r>
              <a:rPr lang="en-US" dirty="0" smtClean="0"/>
              <a:t>			</a:t>
            </a:r>
            <a:r>
              <a:rPr lang="en-US" sz="2800" dirty="0" smtClean="0">
                <a:solidFill>
                  <a:srgbClr val="FF0000"/>
                </a:solidFill>
              </a:rPr>
              <a:t> </a:t>
            </a:r>
            <a:r>
              <a:rPr lang="en-US" sz="4000" dirty="0" smtClean="0">
                <a:solidFill>
                  <a:schemeClr val="accent5"/>
                </a:solidFill>
              </a:rPr>
              <a:t>Method execution time reduced</a:t>
            </a:r>
            <a:endParaRPr lang="en-US" sz="3600" dirty="0">
              <a:solidFill>
                <a:schemeClr val="accent5"/>
              </a:solidFill>
            </a:endParaRPr>
          </a:p>
        </p:txBody>
      </p:sp>
      <p:sp>
        <p:nvSpPr>
          <p:cNvPr id="5" name="Content Placeholder 2"/>
          <p:cNvSpPr txBox="1">
            <a:spLocks/>
          </p:cNvSpPr>
          <p:nvPr/>
        </p:nvSpPr>
        <p:spPr>
          <a:xfrm>
            <a:off x="-170806" y="3945838"/>
            <a:ext cx="10971327" cy="2001078"/>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buFont typeface="Wingdings 3" charset="2"/>
              <a:buNone/>
            </a:pPr>
            <a:endParaRPr lang="en-US" dirty="0" smtClean="0"/>
          </a:p>
          <a:p>
            <a:pPr marL="0" indent="0">
              <a:buFont typeface="Wingdings 3" charset="2"/>
              <a:buNone/>
            </a:pPr>
            <a:r>
              <a:rPr lang="en-US" dirty="0" smtClean="0"/>
              <a:t>			</a:t>
            </a:r>
            <a:r>
              <a:rPr lang="en-US" sz="2800" dirty="0" smtClean="0">
                <a:solidFill>
                  <a:srgbClr val="FF0000"/>
                </a:solidFill>
              </a:rPr>
              <a:t> </a:t>
            </a:r>
            <a:r>
              <a:rPr lang="en-US" sz="4000" dirty="0" smtClean="0">
                <a:solidFill>
                  <a:srgbClr val="FF0000"/>
                </a:solidFill>
              </a:rPr>
              <a:t>ACK implementation time reduce</a:t>
            </a:r>
            <a:endParaRPr lang="en-US" sz="3600" dirty="0">
              <a:solidFill>
                <a:srgbClr val="FF0000"/>
              </a:solidFill>
            </a:endParaRPr>
          </a:p>
        </p:txBody>
      </p:sp>
      <p:sp>
        <p:nvSpPr>
          <p:cNvPr id="6" name="Up Arrow 5"/>
          <p:cNvSpPr/>
          <p:nvPr/>
        </p:nvSpPr>
        <p:spPr>
          <a:xfrm rot="10800000">
            <a:off x="9481929" y="3945838"/>
            <a:ext cx="1616765" cy="1590261"/>
          </a:xfrm>
          <a:prstGeom prst="up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own Arrow 6"/>
          <p:cNvSpPr/>
          <p:nvPr/>
        </p:nvSpPr>
        <p:spPr>
          <a:xfrm>
            <a:off x="9554817" y="2002736"/>
            <a:ext cx="1470991" cy="1230794"/>
          </a:xfrm>
          <a:prstGeom prst="downArrow">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Tree>
    <p:extLst>
      <p:ext uri="{BB962C8B-B14F-4D97-AF65-F5344CB8AC3E}">
        <p14:creationId xmlns:p14="http://schemas.microsoft.com/office/powerpoint/2010/main" val="181789306"/>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smtClean="0"/>
              <a:t>Future work</a:t>
            </a:r>
            <a:endParaRPr lang="en-US" sz="4800" dirty="0"/>
          </a:p>
        </p:txBody>
      </p:sp>
      <p:sp>
        <p:nvSpPr>
          <p:cNvPr id="3" name="Content Placeholder 2"/>
          <p:cNvSpPr>
            <a:spLocks noGrp="1"/>
          </p:cNvSpPr>
          <p:nvPr>
            <p:ph idx="1"/>
          </p:nvPr>
        </p:nvSpPr>
        <p:spPr/>
        <p:txBody>
          <a:bodyPr>
            <a:normAutofit/>
          </a:bodyPr>
          <a:lstStyle/>
          <a:p>
            <a:r>
              <a:rPr lang="en-US" sz="3200" dirty="0" smtClean="0"/>
              <a:t>Improving the current implementation for Sending single ACK for several requests further more  </a:t>
            </a:r>
            <a:endParaRPr lang="en-US" sz="32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64174" y="3559313"/>
            <a:ext cx="4210721" cy="2947505"/>
          </a:xfrm>
          <a:prstGeom prst="rect">
            <a:avLst/>
          </a:prstGeom>
        </p:spPr>
      </p:pic>
    </p:spTree>
    <p:extLst>
      <p:ext uri="{BB962C8B-B14F-4D97-AF65-F5344CB8AC3E}">
        <p14:creationId xmlns:p14="http://schemas.microsoft.com/office/powerpoint/2010/main" val="1938986795"/>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70845" y="1118316"/>
            <a:ext cx="7772400" cy="4194175"/>
          </a:xfrm>
        </p:spPr>
        <p:txBody>
          <a:bodyPr>
            <a:normAutofit/>
          </a:bodyPr>
          <a:lstStyle/>
          <a:p>
            <a:r>
              <a:rPr lang="en-US" dirty="0" smtClean="0"/>
              <a:t>Sending data along with the three way handshake to improve efficiency.</a:t>
            </a:r>
            <a:endParaRPr lang="en-US" dirty="0"/>
          </a:p>
        </p:txBody>
      </p:sp>
    </p:spTree>
    <p:extLst>
      <p:ext uri="{BB962C8B-B14F-4D97-AF65-F5344CB8AC3E}">
        <p14:creationId xmlns:p14="http://schemas.microsoft.com/office/powerpoint/2010/main" val="3377736964"/>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15285" y="1493837"/>
            <a:ext cx="8229600" cy="4149317"/>
          </a:xfrm>
        </p:spPr>
        <p:txBody>
          <a:bodyPr>
            <a:normAutofit/>
          </a:bodyPr>
          <a:lstStyle/>
          <a:p>
            <a:pPr>
              <a:buNone/>
            </a:pPr>
            <a:endParaRPr lang="en-US" dirty="0" smtClean="0"/>
          </a:p>
          <a:p>
            <a:pPr>
              <a:buNone/>
            </a:pPr>
            <a:endParaRPr lang="en-US" dirty="0" smtClean="0"/>
          </a:p>
          <a:p>
            <a:pPr>
              <a:lnSpc>
                <a:spcPct val="150000"/>
              </a:lnSpc>
            </a:pPr>
            <a:r>
              <a:rPr lang="en-US" dirty="0"/>
              <a:t>A solution to improve performance on TCP </a:t>
            </a:r>
            <a:r>
              <a:rPr lang="en-US" dirty="0" smtClean="0"/>
              <a:t>connection by sending data before the connection establishment terminates.</a:t>
            </a:r>
            <a:endParaRPr lang="en-US" dirty="0"/>
          </a:p>
          <a:p>
            <a:pPr>
              <a:lnSpc>
                <a:spcPct val="150000"/>
              </a:lnSpc>
            </a:pPr>
            <a:r>
              <a:rPr lang="en-US" dirty="0"/>
              <a:t>To increase </a:t>
            </a:r>
            <a:r>
              <a:rPr lang="en-US" dirty="0" smtClean="0"/>
              <a:t>efficiency </a:t>
            </a:r>
            <a:r>
              <a:rPr lang="en-US" dirty="0"/>
              <a:t>in order to send data immediately since our protocol is basically focus on specific user groups like vision </a:t>
            </a:r>
            <a:r>
              <a:rPr lang="en-US" dirty="0" smtClean="0"/>
              <a:t>impaired </a:t>
            </a:r>
            <a:r>
              <a:rPr lang="en-US" dirty="0"/>
              <a:t>people. (Reduce time taken to send data)</a:t>
            </a:r>
          </a:p>
          <a:p>
            <a:pPr>
              <a:lnSpc>
                <a:spcPct val="150000"/>
              </a:lnSpc>
              <a:buNone/>
            </a:pPr>
            <a:endParaRPr lang="en-US" dirty="0"/>
          </a:p>
          <a:p>
            <a:pPr>
              <a:buNone/>
            </a:pPr>
            <a:endParaRPr lang="en-US" dirty="0" smtClean="0"/>
          </a:p>
          <a:p>
            <a:pPr>
              <a:buNone/>
            </a:pPr>
            <a:endParaRPr lang="en-US" dirty="0"/>
          </a:p>
          <a:p>
            <a:pPr>
              <a:buNone/>
            </a:pPr>
            <a:endParaRPr lang="en-US" dirty="0"/>
          </a:p>
        </p:txBody>
      </p:sp>
      <p:sp>
        <p:nvSpPr>
          <p:cNvPr id="4" name="Title 1"/>
          <p:cNvSpPr>
            <a:spLocks noGrp="1"/>
          </p:cNvSpPr>
          <p:nvPr>
            <p:ph type="title"/>
          </p:nvPr>
        </p:nvSpPr>
        <p:spPr>
          <a:xfrm>
            <a:off x="677334" y="609600"/>
            <a:ext cx="8596668" cy="1320800"/>
          </a:xfrm>
        </p:spPr>
        <p:txBody>
          <a:bodyPr/>
          <a:lstStyle/>
          <a:p>
            <a:r>
              <a:rPr lang="en-US" dirty="0" smtClean="0"/>
              <a:t>Why?</a:t>
            </a:r>
            <a:endParaRPr lang="en-US" dirty="0"/>
          </a:p>
        </p:txBody>
      </p:sp>
    </p:spTree>
    <p:extLst>
      <p:ext uri="{BB962C8B-B14F-4D97-AF65-F5344CB8AC3E}">
        <p14:creationId xmlns:p14="http://schemas.microsoft.com/office/powerpoint/2010/main" val="2810664734"/>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Solution?</a:t>
            </a:r>
            <a:endParaRPr lang="en-US" dirty="0"/>
          </a:p>
        </p:txBody>
      </p:sp>
      <p:sp>
        <p:nvSpPr>
          <p:cNvPr id="3" name="Content Placeholder 2"/>
          <p:cNvSpPr>
            <a:spLocks noGrp="1"/>
          </p:cNvSpPr>
          <p:nvPr>
            <p:ph idx="1"/>
          </p:nvPr>
        </p:nvSpPr>
        <p:spPr/>
        <p:txBody>
          <a:bodyPr/>
          <a:lstStyle/>
          <a:p>
            <a:r>
              <a:rPr lang="en-US" dirty="0" smtClean="0"/>
              <a:t>Send data along with the three way </a:t>
            </a:r>
            <a:r>
              <a:rPr lang="en-US" dirty="0" smtClean="0"/>
              <a:t>handshake.</a:t>
            </a:r>
          </a:p>
          <a:p>
            <a:r>
              <a:rPr lang="en-US" dirty="0" smtClean="0"/>
              <a:t>No need to wait until the three way handshake terminates but rather transferring data while handshake is in progress.</a:t>
            </a:r>
            <a:endParaRPr lang="en-US" dirty="0" smtClean="0"/>
          </a:p>
          <a:p>
            <a:endParaRPr lang="en-US" dirty="0"/>
          </a:p>
        </p:txBody>
      </p:sp>
      <p:pic>
        <p:nvPicPr>
          <p:cNvPr id="4" name="Content Placeholder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11594" y="2976775"/>
            <a:ext cx="4184650" cy="3163462"/>
          </a:xfrm>
          <a:prstGeom prst="rect">
            <a:avLst/>
          </a:prstGeom>
        </p:spPr>
      </p:pic>
    </p:spTree>
    <p:extLst>
      <p:ext uri="{BB962C8B-B14F-4D97-AF65-F5344CB8AC3E}">
        <p14:creationId xmlns:p14="http://schemas.microsoft.com/office/powerpoint/2010/main" val="2830421221"/>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a:t>
            </a:r>
            <a:endParaRPr lang="en-US" dirty="0"/>
          </a:p>
        </p:txBody>
      </p:sp>
      <p:sp>
        <p:nvSpPr>
          <p:cNvPr id="3" name="Content Placeholder 2"/>
          <p:cNvSpPr>
            <a:spLocks noGrp="1"/>
          </p:cNvSpPr>
          <p:nvPr>
            <p:ph idx="1"/>
          </p:nvPr>
        </p:nvSpPr>
        <p:spPr>
          <a:xfrm>
            <a:off x="860868" y="1930400"/>
            <a:ext cx="8229600" cy="4038600"/>
          </a:xfrm>
        </p:spPr>
        <p:txBody>
          <a:bodyPr>
            <a:normAutofit/>
          </a:bodyPr>
          <a:lstStyle/>
          <a:p>
            <a:pPr algn="just"/>
            <a:r>
              <a:rPr lang="en-US" sz="2300" dirty="0" smtClean="0"/>
              <a:t>Let the kernel buffer to send some data in the connection establishment process.</a:t>
            </a:r>
          </a:p>
          <a:p>
            <a:pPr algn="just"/>
            <a:r>
              <a:rPr lang="en-US" sz="2300" dirty="0" smtClean="0"/>
              <a:t>This acts as an implicit connect and write at the same time.</a:t>
            </a:r>
            <a:endParaRPr lang="en-US" sz="2300" dirty="0"/>
          </a:p>
          <a:p>
            <a:endParaRPr lang="en-US" dirty="0" smtClean="0"/>
          </a:p>
        </p:txBody>
      </p:sp>
    </p:spTree>
    <p:extLst>
      <p:ext uri="{BB962C8B-B14F-4D97-AF65-F5344CB8AC3E}">
        <p14:creationId xmlns:p14="http://schemas.microsoft.com/office/powerpoint/2010/main" val="1667843684"/>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6389" y="210581"/>
            <a:ext cx="7886700" cy="92075"/>
          </a:xfrm>
        </p:spPr>
        <p:txBody>
          <a:bodyPr>
            <a:normAutofit fontScale="90000"/>
          </a:bodyPr>
          <a:lstStyle/>
          <a:p>
            <a:r>
              <a:rPr lang="en-US" dirty="0" smtClean="0"/>
              <a:t>How?</a:t>
            </a:r>
            <a:endParaRPr lang="en-US" dirty="0"/>
          </a:p>
        </p:txBody>
      </p:sp>
      <p:sp>
        <p:nvSpPr>
          <p:cNvPr id="12" name="TextBox 11"/>
          <p:cNvSpPr txBox="1"/>
          <p:nvPr/>
        </p:nvSpPr>
        <p:spPr>
          <a:xfrm>
            <a:off x="1457880" y="1248256"/>
            <a:ext cx="1800225" cy="369332"/>
          </a:xfrm>
          <a:prstGeom prst="rect">
            <a:avLst/>
          </a:prstGeom>
          <a:noFill/>
        </p:spPr>
        <p:txBody>
          <a:bodyPr wrap="square" rtlCol="0">
            <a:spAutoFit/>
          </a:bodyPr>
          <a:lstStyle/>
          <a:p>
            <a:r>
              <a:rPr lang="en-US" dirty="0"/>
              <a:t>Standard </a:t>
            </a:r>
            <a:r>
              <a:rPr lang="en-US" dirty="0" err="1"/>
              <a:t>tcp.h</a:t>
            </a:r>
            <a:endParaRPr lang="en-US" dirty="0"/>
          </a:p>
        </p:txBody>
      </p:sp>
      <p:sp>
        <p:nvSpPr>
          <p:cNvPr id="14" name="TextBox 13"/>
          <p:cNvSpPr txBox="1"/>
          <p:nvPr/>
        </p:nvSpPr>
        <p:spPr>
          <a:xfrm>
            <a:off x="6712571" y="1248256"/>
            <a:ext cx="1685077" cy="369332"/>
          </a:xfrm>
          <a:prstGeom prst="rect">
            <a:avLst/>
          </a:prstGeom>
          <a:noFill/>
        </p:spPr>
        <p:txBody>
          <a:bodyPr wrap="none" rtlCol="0">
            <a:spAutoFit/>
          </a:bodyPr>
          <a:lstStyle/>
          <a:p>
            <a:r>
              <a:rPr lang="en-US" dirty="0" smtClean="0"/>
              <a:t>Modified </a:t>
            </a:r>
            <a:r>
              <a:rPr lang="en-US" dirty="0" err="1"/>
              <a:t>tcp.h</a:t>
            </a:r>
            <a:endParaRPr lang="en-US" dirty="0"/>
          </a:p>
        </p:txBody>
      </p:sp>
      <p:pic>
        <p:nvPicPr>
          <p:cNvPr id="2050" name="Picture 2" descr="C:\Users\Rosh\Desktop\xxx\Images\TCP Standard\tcp.h.png"/>
          <p:cNvPicPr>
            <a:picLocks noGrp="1" noChangeAspect="1" noChangeArrowheads="1"/>
          </p:cNvPicPr>
          <p:nvPr>
            <p:ph sz="half" idx="1"/>
          </p:nvPr>
        </p:nvPicPr>
        <p:blipFill>
          <a:blip r:embed="rId2"/>
          <a:srcRect/>
          <a:stretch>
            <a:fillRect/>
          </a:stretch>
        </p:blipFill>
        <p:spPr bwMode="auto">
          <a:xfrm>
            <a:off x="796389" y="1768580"/>
            <a:ext cx="3692972" cy="5044344"/>
          </a:xfrm>
          <a:prstGeom prst="rect">
            <a:avLst/>
          </a:prstGeom>
          <a:noFill/>
        </p:spPr>
      </p:pic>
      <p:pic>
        <p:nvPicPr>
          <p:cNvPr id="2051" name="Picture 3" descr="C:\Users\Rosh\Desktop\xxx\Images\TCP Fast\tcp.h.png"/>
          <p:cNvPicPr>
            <a:picLocks noGrp="1" noChangeAspect="1" noChangeArrowheads="1"/>
          </p:cNvPicPr>
          <p:nvPr>
            <p:ph sz="half" idx="2"/>
          </p:nvPr>
        </p:nvPicPr>
        <p:blipFill>
          <a:blip r:embed="rId3"/>
          <a:srcRect/>
          <a:stretch>
            <a:fillRect/>
          </a:stretch>
        </p:blipFill>
        <p:spPr bwMode="auto">
          <a:xfrm>
            <a:off x="6079267" y="1755517"/>
            <a:ext cx="3215386" cy="4799013"/>
          </a:xfrm>
          <a:prstGeom prst="rect">
            <a:avLst/>
          </a:prstGeom>
          <a:noFill/>
        </p:spPr>
      </p:pic>
      <p:sp>
        <p:nvSpPr>
          <p:cNvPr id="15" name="Rectangle 14"/>
          <p:cNvSpPr/>
          <p:nvPr/>
        </p:nvSpPr>
        <p:spPr>
          <a:xfrm>
            <a:off x="5410200" y="4191000"/>
            <a:ext cx="533400" cy="304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8763000" y="3200400"/>
            <a:ext cx="1066800" cy="228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03748044"/>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52650" y="365127"/>
            <a:ext cx="7886700" cy="92075"/>
          </a:xfrm>
        </p:spPr>
        <p:txBody>
          <a:bodyPr>
            <a:normAutofit fontScale="90000"/>
          </a:bodyPr>
          <a:lstStyle/>
          <a:p>
            <a:r>
              <a:rPr lang="en-US" dirty="0" smtClean="0"/>
              <a:t>How?</a:t>
            </a:r>
            <a:endParaRPr lang="en-US" dirty="0"/>
          </a:p>
        </p:txBody>
      </p:sp>
      <p:sp>
        <p:nvSpPr>
          <p:cNvPr id="12" name="TextBox 11"/>
          <p:cNvSpPr txBox="1"/>
          <p:nvPr/>
        </p:nvSpPr>
        <p:spPr>
          <a:xfrm>
            <a:off x="1221378" y="859325"/>
            <a:ext cx="2559425" cy="369332"/>
          </a:xfrm>
          <a:prstGeom prst="rect">
            <a:avLst/>
          </a:prstGeom>
          <a:noFill/>
        </p:spPr>
        <p:txBody>
          <a:bodyPr wrap="square" rtlCol="0">
            <a:spAutoFit/>
          </a:bodyPr>
          <a:lstStyle/>
          <a:p>
            <a:r>
              <a:rPr lang="en-US" dirty="0"/>
              <a:t>Standard </a:t>
            </a:r>
            <a:r>
              <a:rPr lang="en-US" dirty="0" err="1"/>
              <a:t>tcpcli.c</a:t>
            </a:r>
            <a:endParaRPr lang="en-US" dirty="0"/>
          </a:p>
        </p:txBody>
      </p:sp>
      <p:sp>
        <p:nvSpPr>
          <p:cNvPr id="14" name="TextBox 13"/>
          <p:cNvSpPr txBox="1"/>
          <p:nvPr/>
        </p:nvSpPr>
        <p:spPr>
          <a:xfrm>
            <a:off x="6762301" y="775071"/>
            <a:ext cx="1853392" cy="369332"/>
          </a:xfrm>
          <a:prstGeom prst="rect">
            <a:avLst/>
          </a:prstGeom>
          <a:noFill/>
        </p:spPr>
        <p:txBody>
          <a:bodyPr wrap="none" rtlCol="0">
            <a:spAutoFit/>
          </a:bodyPr>
          <a:lstStyle/>
          <a:p>
            <a:r>
              <a:rPr lang="en-US" dirty="0" err="1"/>
              <a:t>Modfied</a:t>
            </a:r>
            <a:r>
              <a:rPr lang="en-US" dirty="0"/>
              <a:t> </a:t>
            </a:r>
            <a:r>
              <a:rPr lang="en-US" dirty="0" err="1"/>
              <a:t>tcpcli.c</a:t>
            </a:r>
            <a:endParaRPr lang="en-US" dirty="0"/>
          </a:p>
        </p:txBody>
      </p:sp>
      <p:sp>
        <p:nvSpPr>
          <p:cNvPr id="15" name="Rectangle 14"/>
          <p:cNvSpPr/>
          <p:nvPr/>
        </p:nvSpPr>
        <p:spPr>
          <a:xfrm>
            <a:off x="5410200" y="4191000"/>
            <a:ext cx="533400" cy="304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8763000" y="3200400"/>
            <a:ext cx="1066800" cy="228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6" name="Picture 4" descr="C:\Users\Rosh\Desktop\xxx\Images\TCP Standard\tcpcli.png"/>
          <p:cNvPicPr>
            <a:picLocks noGrp="1" noChangeAspect="1" noChangeArrowheads="1"/>
          </p:cNvPicPr>
          <p:nvPr>
            <p:ph sz="half" idx="1"/>
          </p:nvPr>
        </p:nvPicPr>
        <p:blipFill>
          <a:blip r:embed="rId2"/>
          <a:srcRect/>
          <a:stretch>
            <a:fillRect/>
          </a:stretch>
        </p:blipFill>
        <p:spPr bwMode="auto">
          <a:xfrm>
            <a:off x="946968" y="1245325"/>
            <a:ext cx="3692525" cy="4479520"/>
          </a:xfrm>
          <a:prstGeom prst="rect">
            <a:avLst/>
          </a:prstGeom>
          <a:noFill/>
        </p:spPr>
      </p:pic>
      <p:pic>
        <p:nvPicPr>
          <p:cNvPr id="3077" name="Picture 5" descr="C:\Users\Rosh\Desktop\xxx\Images\TCP Fast\tcpcli.png"/>
          <p:cNvPicPr>
            <a:picLocks noGrp="1" noChangeAspect="1" noChangeArrowheads="1"/>
          </p:cNvPicPr>
          <p:nvPr>
            <p:ph sz="half" idx="2"/>
          </p:nvPr>
        </p:nvPicPr>
        <p:blipFill>
          <a:blip r:embed="rId3"/>
          <a:srcRect/>
          <a:stretch>
            <a:fillRect/>
          </a:stretch>
        </p:blipFill>
        <p:spPr bwMode="auto">
          <a:xfrm>
            <a:off x="5699761" y="1143000"/>
            <a:ext cx="3951287" cy="4419600"/>
          </a:xfrm>
          <a:prstGeom prst="rect">
            <a:avLst/>
          </a:prstGeom>
          <a:noFill/>
        </p:spPr>
      </p:pic>
      <p:cxnSp>
        <p:nvCxnSpPr>
          <p:cNvPr id="13" name="Straight Arrow Connector 12"/>
          <p:cNvCxnSpPr/>
          <p:nvPr/>
        </p:nvCxnSpPr>
        <p:spPr>
          <a:xfrm rot="5400000" flipH="1" flipV="1">
            <a:off x="5024849" y="4800603"/>
            <a:ext cx="1295399" cy="68579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3603171" y="5765074"/>
            <a:ext cx="4800600" cy="923330"/>
          </a:xfrm>
          <a:prstGeom prst="rect">
            <a:avLst/>
          </a:prstGeom>
          <a:noFill/>
        </p:spPr>
        <p:txBody>
          <a:bodyPr wrap="square" rtlCol="0">
            <a:spAutoFit/>
          </a:bodyPr>
          <a:lstStyle/>
          <a:p>
            <a:r>
              <a:rPr lang="en-US" dirty="0"/>
              <a:t>Used </a:t>
            </a:r>
            <a:r>
              <a:rPr lang="en-US" dirty="0" err="1"/>
              <a:t>sendto</a:t>
            </a:r>
            <a:r>
              <a:rPr lang="en-US" dirty="0"/>
              <a:t>() call instead of connect(). The call </a:t>
            </a:r>
            <a:r>
              <a:rPr lang="en-US" dirty="0" err="1"/>
              <a:t>sendto</a:t>
            </a:r>
            <a:r>
              <a:rPr lang="en-US" dirty="0"/>
              <a:t>() is like an implicit connect() and send/write() at same time</a:t>
            </a:r>
          </a:p>
        </p:txBody>
      </p:sp>
    </p:spTree>
    <p:extLst>
      <p:ext uri="{BB962C8B-B14F-4D97-AF65-F5344CB8AC3E}">
        <p14:creationId xmlns:p14="http://schemas.microsoft.com/office/powerpoint/2010/main" val="2142954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5790626" y="1894526"/>
            <a:ext cx="3914564" cy="3881437"/>
          </a:xfrm>
        </p:spPr>
      </p:pic>
      <p:sp>
        <p:nvSpPr>
          <p:cNvPr id="2" name="Title 1"/>
          <p:cNvSpPr>
            <a:spLocks noGrp="1"/>
          </p:cNvSpPr>
          <p:nvPr>
            <p:ph type="title"/>
          </p:nvPr>
        </p:nvSpPr>
        <p:spPr>
          <a:xfrm>
            <a:off x="2152650" y="365127"/>
            <a:ext cx="7886700" cy="92075"/>
          </a:xfrm>
        </p:spPr>
        <p:txBody>
          <a:bodyPr>
            <a:normAutofit fontScale="90000"/>
          </a:bodyPr>
          <a:lstStyle/>
          <a:p>
            <a:r>
              <a:rPr lang="en-US" dirty="0" smtClean="0"/>
              <a:t>How?</a:t>
            </a:r>
            <a:endParaRPr lang="en-US" dirty="0"/>
          </a:p>
        </p:txBody>
      </p:sp>
      <p:sp>
        <p:nvSpPr>
          <p:cNvPr id="12" name="TextBox 11"/>
          <p:cNvSpPr txBox="1"/>
          <p:nvPr/>
        </p:nvSpPr>
        <p:spPr>
          <a:xfrm>
            <a:off x="990027" y="1247294"/>
            <a:ext cx="2559425" cy="369332"/>
          </a:xfrm>
          <a:prstGeom prst="rect">
            <a:avLst/>
          </a:prstGeom>
          <a:noFill/>
        </p:spPr>
        <p:txBody>
          <a:bodyPr wrap="square" rtlCol="0">
            <a:spAutoFit/>
          </a:bodyPr>
          <a:lstStyle/>
          <a:p>
            <a:r>
              <a:rPr lang="en-US" dirty="0"/>
              <a:t>Standard </a:t>
            </a:r>
            <a:r>
              <a:rPr lang="en-US" dirty="0" err="1"/>
              <a:t>tcpsrv.c</a:t>
            </a:r>
            <a:endParaRPr lang="en-US" dirty="0"/>
          </a:p>
        </p:txBody>
      </p:sp>
      <p:sp>
        <p:nvSpPr>
          <p:cNvPr id="14" name="TextBox 13"/>
          <p:cNvSpPr txBox="1"/>
          <p:nvPr/>
        </p:nvSpPr>
        <p:spPr>
          <a:xfrm>
            <a:off x="7309837" y="1058487"/>
            <a:ext cx="1872116" cy="369332"/>
          </a:xfrm>
          <a:prstGeom prst="rect">
            <a:avLst/>
          </a:prstGeom>
          <a:noFill/>
        </p:spPr>
        <p:txBody>
          <a:bodyPr wrap="none" rtlCol="0">
            <a:spAutoFit/>
          </a:bodyPr>
          <a:lstStyle/>
          <a:p>
            <a:r>
              <a:rPr lang="en-US" dirty="0" err="1"/>
              <a:t>Modfied</a:t>
            </a:r>
            <a:r>
              <a:rPr lang="en-US" dirty="0"/>
              <a:t> </a:t>
            </a:r>
            <a:r>
              <a:rPr lang="en-US" dirty="0" err="1"/>
              <a:t>tcpsrv.c</a:t>
            </a:r>
            <a:endParaRPr lang="en-US" dirty="0"/>
          </a:p>
        </p:txBody>
      </p:sp>
      <p:sp>
        <p:nvSpPr>
          <p:cNvPr id="15" name="Rectangle 14"/>
          <p:cNvSpPr/>
          <p:nvPr/>
        </p:nvSpPr>
        <p:spPr>
          <a:xfrm>
            <a:off x="5410200" y="4191000"/>
            <a:ext cx="533400" cy="304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8763000" y="3200400"/>
            <a:ext cx="1066800" cy="228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98" name="Picture 2" descr="C:\Users\Rosh\Desktop\xxx\Images\TCP Standard\tcpsrv.png"/>
          <p:cNvPicPr>
            <a:picLocks noGrp="1" noChangeAspect="1" noChangeArrowheads="1"/>
          </p:cNvPicPr>
          <p:nvPr>
            <p:ph sz="half" idx="1"/>
          </p:nvPr>
        </p:nvPicPr>
        <p:blipFill>
          <a:blip r:embed="rId3"/>
          <a:srcRect/>
          <a:stretch>
            <a:fillRect/>
          </a:stretch>
        </p:blipFill>
        <p:spPr bwMode="auto">
          <a:xfrm>
            <a:off x="653957" y="1897380"/>
            <a:ext cx="3692525" cy="4343399"/>
          </a:xfrm>
          <a:prstGeom prst="rect">
            <a:avLst/>
          </a:prstGeom>
          <a:noFill/>
        </p:spPr>
      </p:pic>
      <p:cxnSp>
        <p:nvCxnSpPr>
          <p:cNvPr id="10" name="Straight Arrow Connector 9"/>
          <p:cNvCxnSpPr/>
          <p:nvPr/>
        </p:nvCxnSpPr>
        <p:spPr>
          <a:xfrm flipV="1">
            <a:off x="5031059" y="4992017"/>
            <a:ext cx="1138709" cy="108934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3936275" y="5934670"/>
            <a:ext cx="2971800" cy="923330"/>
          </a:xfrm>
          <a:prstGeom prst="rect">
            <a:avLst/>
          </a:prstGeom>
          <a:noFill/>
        </p:spPr>
        <p:txBody>
          <a:bodyPr wrap="square" rtlCol="0">
            <a:spAutoFit/>
          </a:bodyPr>
          <a:lstStyle/>
          <a:p>
            <a:r>
              <a:rPr lang="en-US" dirty="0"/>
              <a:t>set a new socket option between bind() and listen()</a:t>
            </a:r>
          </a:p>
        </p:txBody>
      </p:sp>
    </p:spTree>
    <p:extLst>
      <p:ext uri="{BB962C8B-B14F-4D97-AF65-F5344CB8AC3E}">
        <p14:creationId xmlns:p14="http://schemas.microsoft.com/office/powerpoint/2010/main" val="1692824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3163" y="649506"/>
            <a:ext cx="7886700" cy="92075"/>
          </a:xfrm>
        </p:spPr>
        <p:txBody>
          <a:bodyPr>
            <a:normAutofit fontScale="90000"/>
          </a:bodyPr>
          <a:lstStyle/>
          <a:p>
            <a:r>
              <a:rPr lang="en-US" dirty="0" smtClean="0"/>
              <a:t>How?</a:t>
            </a:r>
            <a:endParaRPr lang="en-US" dirty="0"/>
          </a:p>
        </p:txBody>
      </p:sp>
      <p:sp>
        <p:nvSpPr>
          <p:cNvPr id="12" name="TextBox 11"/>
          <p:cNvSpPr txBox="1"/>
          <p:nvPr/>
        </p:nvSpPr>
        <p:spPr>
          <a:xfrm>
            <a:off x="1813016" y="1726615"/>
            <a:ext cx="2559425" cy="646331"/>
          </a:xfrm>
          <a:prstGeom prst="rect">
            <a:avLst/>
          </a:prstGeom>
          <a:noFill/>
        </p:spPr>
        <p:txBody>
          <a:bodyPr wrap="square" rtlCol="0">
            <a:spAutoFit/>
          </a:bodyPr>
          <a:lstStyle/>
          <a:p>
            <a:r>
              <a:rPr lang="en-US" dirty="0"/>
              <a:t>TCP connection establishment</a:t>
            </a:r>
          </a:p>
        </p:txBody>
      </p:sp>
      <p:sp>
        <p:nvSpPr>
          <p:cNvPr id="14" name="TextBox 13"/>
          <p:cNvSpPr txBox="1"/>
          <p:nvPr/>
        </p:nvSpPr>
        <p:spPr>
          <a:xfrm>
            <a:off x="6470311" y="1573087"/>
            <a:ext cx="3196709" cy="646331"/>
          </a:xfrm>
          <a:prstGeom prst="rect">
            <a:avLst/>
          </a:prstGeom>
          <a:noFill/>
        </p:spPr>
        <p:txBody>
          <a:bodyPr wrap="none" rtlCol="0">
            <a:spAutoFit/>
          </a:bodyPr>
          <a:lstStyle/>
          <a:p>
            <a:r>
              <a:rPr lang="en-US" dirty="0"/>
              <a:t>In modified code connection </a:t>
            </a:r>
          </a:p>
          <a:p>
            <a:r>
              <a:rPr lang="en-US" dirty="0"/>
              <a:t>establishment</a:t>
            </a:r>
          </a:p>
        </p:txBody>
      </p:sp>
      <p:sp>
        <p:nvSpPr>
          <p:cNvPr id="15" name="Rectangle 14"/>
          <p:cNvSpPr/>
          <p:nvPr/>
        </p:nvSpPr>
        <p:spPr>
          <a:xfrm>
            <a:off x="5410200" y="4191000"/>
            <a:ext cx="533400" cy="304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8763000" y="3200400"/>
            <a:ext cx="1066800" cy="228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23" name="Picture 3" descr="C:\Users\Rosh\Desktop\xxx\Images\TCP Standard\tcp_standard.jpg"/>
          <p:cNvPicPr>
            <a:picLocks noGrp="1" noChangeAspect="1" noChangeArrowheads="1"/>
          </p:cNvPicPr>
          <p:nvPr>
            <p:ph sz="half" idx="1"/>
          </p:nvPr>
        </p:nvPicPr>
        <p:blipFill>
          <a:blip r:embed="rId2"/>
          <a:srcRect/>
          <a:stretch>
            <a:fillRect/>
          </a:stretch>
        </p:blipFill>
        <p:spPr bwMode="auto">
          <a:xfrm>
            <a:off x="1069204" y="2651760"/>
            <a:ext cx="4038600" cy="2967690"/>
          </a:xfrm>
          <a:prstGeom prst="rect">
            <a:avLst/>
          </a:prstGeom>
          <a:noFill/>
        </p:spPr>
      </p:pic>
      <p:sp>
        <p:nvSpPr>
          <p:cNvPr id="18" name="Rectangle 17"/>
          <p:cNvSpPr/>
          <p:nvPr/>
        </p:nvSpPr>
        <p:spPr>
          <a:xfrm>
            <a:off x="6705600" y="3657600"/>
            <a:ext cx="838200" cy="228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7696200" y="3810000"/>
            <a:ext cx="1371600" cy="685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7620000" y="3962400"/>
            <a:ext cx="304800" cy="381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7620000" y="3886200"/>
            <a:ext cx="685800" cy="304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9220200" y="3733800"/>
            <a:ext cx="838200" cy="457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7620000" y="3505200"/>
            <a:ext cx="914400" cy="609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8305800" y="3581400"/>
            <a:ext cx="762000" cy="152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9067801" y="3733800"/>
            <a:ext cx="45719" cy="609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9525000" y="4267200"/>
            <a:ext cx="76200" cy="76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7467600" y="3733800"/>
            <a:ext cx="1981200" cy="914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017396" y="2681287"/>
            <a:ext cx="3581400" cy="2867025"/>
          </a:xfrm>
        </p:spPr>
      </p:pic>
    </p:spTree>
    <p:extLst>
      <p:ext uri="{BB962C8B-B14F-4D97-AF65-F5344CB8AC3E}">
        <p14:creationId xmlns:p14="http://schemas.microsoft.com/office/powerpoint/2010/main" val="64088029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Aim</a:t>
            </a:r>
            <a:endParaRPr lang="en-US" dirty="0"/>
          </a:p>
        </p:txBody>
      </p:sp>
      <p:sp>
        <p:nvSpPr>
          <p:cNvPr id="3" name="Content Placeholder 2"/>
          <p:cNvSpPr>
            <a:spLocks noGrp="1"/>
          </p:cNvSpPr>
          <p:nvPr>
            <p:ph idx="1"/>
          </p:nvPr>
        </p:nvSpPr>
        <p:spPr>
          <a:xfrm>
            <a:off x="677334" y="1930400"/>
            <a:ext cx="8596668" cy="3880773"/>
          </a:xfrm>
        </p:spPr>
        <p:txBody>
          <a:bodyPr>
            <a:normAutofit fontScale="92500"/>
          </a:bodyPr>
          <a:lstStyle/>
          <a:p>
            <a:pPr lvl="0"/>
            <a:r>
              <a:rPr lang="en-GB" sz="2400" dirty="0"/>
              <a:t>Study of the header of TCP to suite the data coming from the application layer and possibility of advancing it according to the type of data. </a:t>
            </a:r>
            <a:endParaRPr lang="en-US" sz="2400" dirty="0"/>
          </a:p>
          <a:p>
            <a:pPr lvl="0"/>
            <a:r>
              <a:rPr lang="en-GB" sz="2400" dirty="0"/>
              <a:t>Study of the possibility of sending out request via the SYN and receive the data from severs through the ACK via the 3 way handshake without having to wait for the connection establishment</a:t>
            </a:r>
            <a:endParaRPr lang="en-US" sz="2400" dirty="0"/>
          </a:p>
          <a:p>
            <a:pPr lvl="0"/>
            <a:r>
              <a:rPr lang="en-GB" sz="2400" dirty="0"/>
              <a:t>Study of different methods to be invoked in TCP when transferring data according to their type </a:t>
            </a:r>
            <a:r>
              <a:rPr lang="en-GB" sz="2400" dirty="0" err="1"/>
              <a:t>ie.GPS</a:t>
            </a:r>
            <a:r>
              <a:rPr lang="en-GB" sz="2400" dirty="0"/>
              <a:t>, </a:t>
            </a:r>
            <a:r>
              <a:rPr lang="en-GB" sz="2400" dirty="0" err="1" smtClean="0"/>
              <a:t>WiFi</a:t>
            </a:r>
            <a:r>
              <a:rPr lang="en-GB" sz="2400" dirty="0" smtClean="0"/>
              <a:t>, and arranging a single acknowledgement for similar data requests</a:t>
            </a:r>
            <a:endParaRPr lang="en-US" sz="2400" dirty="0"/>
          </a:p>
          <a:p>
            <a:pPr marL="0" indent="0">
              <a:buNone/>
            </a:pPr>
            <a:endParaRPr lang="en-US" sz="2400" dirty="0"/>
          </a:p>
        </p:txBody>
      </p:sp>
    </p:spTree>
    <p:extLst>
      <p:ext uri="{BB962C8B-B14F-4D97-AF65-F5344CB8AC3E}">
        <p14:creationId xmlns:p14="http://schemas.microsoft.com/office/powerpoint/2010/main" val="1838382080"/>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52650" y="365127"/>
            <a:ext cx="7886700" cy="92075"/>
          </a:xfrm>
        </p:spPr>
        <p:txBody>
          <a:bodyPr>
            <a:normAutofit fontScale="90000"/>
          </a:bodyPr>
          <a:lstStyle/>
          <a:p>
            <a:r>
              <a:rPr lang="en-US" dirty="0" err="1" smtClean="0"/>
              <a:t>Wireshark</a:t>
            </a:r>
            <a:r>
              <a:rPr lang="en-US" dirty="0" smtClean="0"/>
              <a:t> Output</a:t>
            </a:r>
            <a:endParaRPr lang="en-US" dirty="0"/>
          </a:p>
        </p:txBody>
      </p:sp>
      <p:sp>
        <p:nvSpPr>
          <p:cNvPr id="15" name="Rectangle 14"/>
          <p:cNvSpPr/>
          <p:nvPr/>
        </p:nvSpPr>
        <p:spPr>
          <a:xfrm>
            <a:off x="5410200" y="4191000"/>
            <a:ext cx="533400" cy="304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8763000" y="3200400"/>
            <a:ext cx="1066800" cy="228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6705600" y="3657600"/>
            <a:ext cx="838200" cy="228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7696200" y="3810000"/>
            <a:ext cx="1371600" cy="685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7620000" y="3962400"/>
            <a:ext cx="304800" cy="381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7620000" y="3886200"/>
            <a:ext cx="685800" cy="304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9220200" y="3733800"/>
            <a:ext cx="838200" cy="457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7620000" y="3505200"/>
            <a:ext cx="914400" cy="609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8305800" y="3581400"/>
            <a:ext cx="762000" cy="152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9067801" y="3733800"/>
            <a:ext cx="45719" cy="609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9525000" y="4267200"/>
            <a:ext cx="76200" cy="76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7467600" y="3733800"/>
            <a:ext cx="1981200" cy="914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46" name="Picture 2" descr="C:\Users\Rosh\Desktop\xxx\Images\TCP Fast\wireshark.png"/>
          <p:cNvPicPr>
            <a:picLocks noGrp="1" noChangeAspect="1" noChangeArrowheads="1"/>
          </p:cNvPicPr>
          <p:nvPr>
            <p:ph sz="half" idx="1"/>
          </p:nvPr>
        </p:nvPicPr>
        <p:blipFill>
          <a:blip r:embed="rId2"/>
          <a:srcRect/>
          <a:stretch>
            <a:fillRect/>
          </a:stretch>
        </p:blipFill>
        <p:spPr bwMode="auto">
          <a:xfrm>
            <a:off x="1238795" y="1101635"/>
            <a:ext cx="8229600" cy="3048000"/>
          </a:xfrm>
          <a:prstGeom prst="rect">
            <a:avLst/>
          </a:prstGeom>
          <a:noFill/>
        </p:spPr>
      </p:pic>
      <p:pic>
        <p:nvPicPr>
          <p:cNvPr id="17" name="Content Placeholder 3"/>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3431903" y="3771900"/>
            <a:ext cx="3581400" cy="2867025"/>
          </a:xfrm>
        </p:spPr>
      </p:pic>
    </p:spTree>
    <p:extLst>
      <p:ext uri="{BB962C8B-B14F-4D97-AF65-F5344CB8AC3E}">
        <p14:creationId xmlns:p14="http://schemas.microsoft.com/office/powerpoint/2010/main" val="2787892935"/>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500" y="-92075"/>
            <a:ext cx="7886700" cy="92075"/>
          </a:xfrm>
        </p:spPr>
        <p:txBody>
          <a:bodyPr>
            <a:normAutofit fontScale="90000"/>
          </a:bodyPr>
          <a:lstStyle/>
          <a:p>
            <a:r>
              <a:rPr lang="en-US" dirty="0" smtClean="0"/>
              <a:t/>
            </a:r>
            <a:br>
              <a:rPr lang="en-US" dirty="0" smtClean="0"/>
            </a:br>
            <a:r>
              <a:rPr lang="en-US" sz="3100" dirty="0"/>
              <a:t>Comparison of </a:t>
            </a:r>
            <a:r>
              <a:rPr lang="en-US" sz="3100" dirty="0" err="1"/>
              <a:t>Wireshark</a:t>
            </a:r>
            <a:r>
              <a:rPr lang="en-US" sz="3100" dirty="0"/>
              <a:t> output:</a:t>
            </a:r>
            <a:br>
              <a:rPr lang="en-US" sz="3100" dirty="0"/>
            </a:br>
            <a:r>
              <a:rPr lang="en-US" sz="3100" dirty="0"/>
              <a:t>(Standard TCP &amp; Modified TCP)</a:t>
            </a:r>
            <a:br>
              <a:rPr lang="en-US" sz="3100" dirty="0"/>
            </a:br>
            <a:endParaRPr lang="en-US" sz="3100" dirty="0"/>
          </a:p>
        </p:txBody>
      </p:sp>
      <p:sp>
        <p:nvSpPr>
          <p:cNvPr id="15" name="Rectangle 14"/>
          <p:cNvSpPr/>
          <p:nvPr/>
        </p:nvSpPr>
        <p:spPr>
          <a:xfrm>
            <a:off x="5410200" y="4191000"/>
            <a:ext cx="533400" cy="304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8763000" y="3200400"/>
            <a:ext cx="1066800" cy="228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6705600" y="3657600"/>
            <a:ext cx="838200" cy="228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7696200" y="3810000"/>
            <a:ext cx="1371600" cy="685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7620000" y="3962400"/>
            <a:ext cx="304800" cy="381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7620000" y="3886200"/>
            <a:ext cx="685800" cy="304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9220200" y="3733800"/>
            <a:ext cx="838200" cy="457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7620000" y="3505200"/>
            <a:ext cx="914400" cy="609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8305800" y="3581400"/>
            <a:ext cx="762000" cy="152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9067801" y="3733800"/>
            <a:ext cx="45719" cy="609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9525000" y="4267200"/>
            <a:ext cx="76200" cy="76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7467600" y="3733800"/>
            <a:ext cx="1981200" cy="914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46" name="Picture 2" descr="C:\Users\Rosh\Desktop\xxx\Images\TCP Fast\wireshark.png"/>
          <p:cNvPicPr>
            <a:picLocks noGrp="1" noChangeAspect="1" noChangeArrowheads="1"/>
          </p:cNvPicPr>
          <p:nvPr>
            <p:ph sz="half" idx="1"/>
          </p:nvPr>
        </p:nvPicPr>
        <p:blipFill>
          <a:blip r:embed="rId2"/>
          <a:srcRect/>
          <a:stretch>
            <a:fillRect/>
          </a:stretch>
        </p:blipFill>
        <p:spPr bwMode="auto">
          <a:xfrm>
            <a:off x="1014549" y="3999412"/>
            <a:ext cx="8229600" cy="2438400"/>
          </a:xfrm>
          <a:prstGeom prst="rect">
            <a:avLst/>
          </a:prstGeom>
          <a:noFill/>
        </p:spPr>
      </p:pic>
      <p:pic>
        <p:nvPicPr>
          <p:cNvPr id="7170" name="Picture 2" descr="C:\Users\Rosh\Desktop\xxx\Images\TCP Standard\tcp.jpg"/>
          <p:cNvPicPr>
            <a:picLocks noChangeAspect="1" noChangeArrowheads="1"/>
          </p:cNvPicPr>
          <p:nvPr/>
        </p:nvPicPr>
        <p:blipFill>
          <a:blip r:embed="rId3"/>
          <a:srcRect/>
          <a:stretch>
            <a:fillRect/>
          </a:stretch>
        </p:blipFill>
        <p:spPr bwMode="auto">
          <a:xfrm>
            <a:off x="1088617" y="1711269"/>
            <a:ext cx="8229600" cy="1666875"/>
          </a:xfrm>
          <a:prstGeom prst="rect">
            <a:avLst/>
          </a:prstGeom>
          <a:noFill/>
        </p:spPr>
      </p:pic>
      <p:sp>
        <p:nvSpPr>
          <p:cNvPr id="17" name="TextBox 16"/>
          <p:cNvSpPr txBox="1"/>
          <p:nvPr/>
        </p:nvSpPr>
        <p:spPr>
          <a:xfrm>
            <a:off x="2095500" y="1054808"/>
            <a:ext cx="5029200" cy="646331"/>
          </a:xfrm>
          <a:prstGeom prst="rect">
            <a:avLst/>
          </a:prstGeom>
          <a:noFill/>
        </p:spPr>
        <p:txBody>
          <a:bodyPr wrap="square" rtlCol="0">
            <a:spAutoFit/>
          </a:bodyPr>
          <a:lstStyle/>
          <a:p>
            <a:endParaRPr lang="en-US" dirty="0"/>
          </a:p>
          <a:p>
            <a:r>
              <a:rPr lang="en-US" dirty="0"/>
              <a:t>Standard TCP connection establishment:</a:t>
            </a:r>
          </a:p>
        </p:txBody>
      </p:sp>
      <p:sp>
        <p:nvSpPr>
          <p:cNvPr id="28" name="TextBox 27"/>
          <p:cNvSpPr txBox="1"/>
          <p:nvPr/>
        </p:nvSpPr>
        <p:spPr>
          <a:xfrm>
            <a:off x="2057400" y="3581400"/>
            <a:ext cx="4876800" cy="369332"/>
          </a:xfrm>
          <a:prstGeom prst="rect">
            <a:avLst/>
          </a:prstGeom>
          <a:noFill/>
        </p:spPr>
        <p:txBody>
          <a:bodyPr wrap="square" rtlCol="0">
            <a:spAutoFit/>
          </a:bodyPr>
          <a:lstStyle/>
          <a:p>
            <a:r>
              <a:rPr lang="en-US" dirty="0"/>
              <a:t>Modified TCP connection establishment:</a:t>
            </a:r>
          </a:p>
        </p:txBody>
      </p:sp>
    </p:spTree>
    <p:extLst>
      <p:ext uri="{BB962C8B-B14F-4D97-AF65-F5344CB8AC3E}">
        <p14:creationId xmlns:p14="http://schemas.microsoft.com/office/powerpoint/2010/main" val="3944177651"/>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Future Plans – To be Implemented</a:t>
            </a:r>
            <a:endParaRPr lang="en-US" dirty="0"/>
          </a:p>
        </p:txBody>
      </p:sp>
      <p:sp>
        <p:nvSpPr>
          <p:cNvPr id="3" name="Content Placeholder 2"/>
          <p:cNvSpPr>
            <a:spLocks noGrp="1"/>
          </p:cNvSpPr>
          <p:nvPr>
            <p:ph sz="half" idx="1"/>
          </p:nvPr>
        </p:nvSpPr>
        <p:spPr>
          <a:xfrm>
            <a:off x="1122340" y="2501450"/>
            <a:ext cx="5180480" cy="4351338"/>
          </a:xfrm>
        </p:spPr>
        <p:txBody>
          <a:bodyPr>
            <a:normAutofit/>
          </a:bodyPr>
          <a:lstStyle/>
          <a:p>
            <a:r>
              <a:rPr lang="en-US" sz="2800" dirty="0" smtClean="0"/>
              <a:t>Analyze the time taken to finish the establishment.</a:t>
            </a:r>
          </a:p>
          <a:p>
            <a:r>
              <a:rPr lang="en-US" sz="2800" dirty="0" smtClean="0"/>
              <a:t>Analyze data transfer speed.</a:t>
            </a:r>
          </a:p>
          <a:p>
            <a:pPr>
              <a:buNone/>
            </a:pPr>
            <a:endParaRPr lang="en-US" sz="2800" dirty="0"/>
          </a:p>
        </p:txBody>
      </p:sp>
      <p:pic>
        <p:nvPicPr>
          <p:cNvPr id="5" name="Content Placeholder 4"/>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044895" y="2634957"/>
            <a:ext cx="2363390" cy="2892089"/>
          </a:xfrm>
        </p:spPr>
      </p:pic>
    </p:spTree>
    <p:extLst>
      <p:ext uri="{BB962C8B-B14F-4D97-AF65-F5344CB8AC3E}">
        <p14:creationId xmlns:p14="http://schemas.microsoft.com/office/powerpoint/2010/main" val="534236544"/>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3" name="Content Placeholder 2"/>
          <p:cNvSpPr>
            <a:spLocks noGrp="1"/>
          </p:cNvSpPr>
          <p:nvPr>
            <p:ph sz="half" idx="1"/>
          </p:nvPr>
        </p:nvSpPr>
        <p:spPr>
          <a:xfrm>
            <a:off x="838199" y="1825625"/>
            <a:ext cx="9610166" cy="4351338"/>
          </a:xfrm>
        </p:spPr>
        <p:txBody>
          <a:bodyPr>
            <a:normAutofit/>
          </a:bodyPr>
          <a:lstStyle/>
          <a:p>
            <a:r>
              <a:rPr lang="en-US" dirty="0"/>
              <a:t>[1]	B.A. </a:t>
            </a:r>
            <a:r>
              <a:rPr lang="en-US" dirty="0" err="1"/>
              <a:t>forouzan</a:t>
            </a:r>
            <a:r>
              <a:rPr lang="en-US" dirty="0"/>
              <a:t>, “Transmission Control Protocol” in TCP/IP Protocol Suite, 3rd Ed, Mc </a:t>
            </a:r>
            <a:r>
              <a:rPr lang="en-US" dirty="0" err="1"/>
              <a:t>Graw</a:t>
            </a:r>
            <a:r>
              <a:rPr lang="en-US" dirty="0"/>
              <a:t> Hill 2004</a:t>
            </a:r>
            <a:r>
              <a:rPr lang="en-US" dirty="0" smtClean="0"/>
              <a:t>.</a:t>
            </a:r>
          </a:p>
          <a:p>
            <a:r>
              <a:rPr lang="en-US" dirty="0"/>
              <a:t>[2] </a:t>
            </a:r>
            <a:r>
              <a:rPr lang="en-US" dirty="0" smtClean="0"/>
              <a:t>	</a:t>
            </a:r>
            <a:r>
              <a:rPr lang="en-US" dirty="0" err="1" smtClean="0"/>
              <a:t>Nandita</a:t>
            </a:r>
            <a:r>
              <a:rPr lang="en-US" dirty="0" smtClean="0"/>
              <a:t> </a:t>
            </a:r>
            <a:r>
              <a:rPr lang="en-US" dirty="0" err="1" smtClean="0"/>
              <a:t>Dukkipati</a:t>
            </a:r>
            <a:r>
              <a:rPr lang="en-US" dirty="0" smtClean="0"/>
              <a:t>, </a:t>
            </a:r>
            <a:r>
              <a:rPr lang="en-US" dirty="0" err="1"/>
              <a:t>Tiziana</a:t>
            </a:r>
            <a:r>
              <a:rPr lang="en-US" dirty="0"/>
              <a:t> </a:t>
            </a:r>
            <a:r>
              <a:rPr lang="en-US" dirty="0" err="1" smtClean="0"/>
              <a:t>Refice</a:t>
            </a:r>
            <a:r>
              <a:rPr lang="en-US" dirty="0" smtClean="0"/>
              <a:t>, </a:t>
            </a:r>
            <a:r>
              <a:rPr lang="en-US" dirty="0" err="1"/>
              <a:t>Yuchung</a:t>
            </a:r>
            <a:r>
              <a:rPr lang="en-US" dirty="0"/>
              <a:t> </a:t>
            </a:r>
            <a:r>
              <a:rPr lang="en-US" dirty="0" smtClean="0"/>
              <a:t>Cheng, </a:t>
            </a:r>
            <a:r>
              <a:rPr lang="en-US" dirty="0"/>
              <a:t>Jerry </a:t>
            </a:r>
            <a:r>
              <a:rPr lang="en-US" dirty="0" smtClean="0"/>
              <a:t>Chu, </a:t>
            </a:r>
            <a:r>
              <a:rPr lang="en-US" dirty="0"/>
              <a:t>Natalia </a:t>
            </a:r>
            <a:r>
              <a:rPr lang="en-US" dirty="0" err="1" smtClean="0"/>
              <a:t>Sutin</a:t>
            </a:r>
            <a:r>
              <a:rPr lang="en-US" dirty="0" smtClean="0"/>
              <a:t>, </a:t>
            </a:r>
            <a:r>
              <a:rPr lang="en-US" dirty="0"/>
              <a:t>Amit </a:t>
            </a:r>
            <a:r>
              <a:rPr lang="en-US" dirty="0" smtClean="0"/>
              <a:t>Agarwal, </a:t>
            </a:r>
            <a:r>
              <a:rPr lang="en-US" dirty="0"/>
              <a:t>Tom </a:t>
            </a:r>
            <a:r>
              <a:rPr lang="en-US" dirty="0" smtClean="0"/>
              <a:t>Herbert, </a:t>
            </a:r>
            <a:r>
              <a:rPr lang="en-US" dirty="0"/>
              <a:t>Arvind Jain “An Argument for Increasing TCP’s Initial Congestion </a:t>
            </a:r>
            <a:r>
              <a:rPr lang="en-US" dirty="0" smtClean="0"/>
              <a:t>Window”</a:t>
            </a:r>
          </a:p>
          <a:p>
            <a:r>
              <a:rPr lang="en-US" dirty="0"/>
              <a:t>[4]	(2013-05-10). Summary Comparison of TCP/IP Transport Layer Protocols (UDP and TCP) [Online] Available: http://tcpipguide.com </a:t>
            </a:r>
            <a:endParaRPr lang="en-US" dirty="0" smtClean="0"/>
          </a:p>
          <a:p>
            <a:r>
              <a:rPr lang="en-US" dirty="0" smtClean="0"/>
              <a:t>[5</a:t>
            </a:r>
            <a:r>
              <a:rPr lang="en-US" dirty="0"/>
              <a:t>] </a:t>
            </a:r>
            <a:r>
              <a:rPr lang="en-US" dirty="0" smtClean="0"/>
              <a:t>	N</a:t>
            </a:r>
            <a:r>
              <a:rPr lang="en-US" dirty="0"/>
              <a:t>. Cardwell, S. Savage, and T. Anderson. Modeling TCP Latency. In Proceedings of IEEE </a:t>
            </a:r>
            <a:r>
              <a:rPr lang="en-US" dirty="0" err="1"/>
              <a:t>Infocom</a:t>
            </a:r>
            <a:r>
              <a:rPr lang="en-US" dirty="0"/>
              <a:t>, 2000</a:t>
            </a:r>
            <a:endParaRPr lang="en-US" dirty="0" smtClean="0"/>
          </a:p>
          <a:p>
            <a:r>
              <a:rPr lang="en-US" dirty="0" err="1" smtClean="0"/>
              <a:t>Dhammika</a:t>
            </a:r>
            <a:r>
              <a:rPr lang="en-US" dirty="0" smtClean="0"/>
              <a:t> </a:t>
            </a:r>
            <a:r>
              <a:rPr lang="en-US" dirty="0"/>
              <a:t>H De Silva, </a:t>
            </a:r>
            <a:r>
              <a:rPr lang="en-US" dirty="0" err="1"/>
              <a:t>Dr.Ian</a:t>
            </a:r>
            <a:r>
              <a:rPr lang="en-US" dirty="0"/>
              <a:t> Murray “An investigation in to Dynamic TLP’s for Smartphone Communication”, in International Conference on Advances in ICT for emerging regions </a:t>
            </a:r>
            <a:r>
              <a:rPr lang="en-US" dirty="0" err="1"/>
              <a:t>ICTer</a:t>
            </a:r>
            <a:r>
              <a:rPr lang="en-US" dirty="0"/>
              <a:t>, 2013, p.194 – 197</a:t>
            </a:r>
          </a:p>
        </p:txBody>
      </p:sp>
    </p:spTree>
    <p:extLst>
      <p:ext uri="{BB962C8B-B14F-4D97-AF65-F5344CB8AC3E}">
        <p14:creationId xmlns:p14="http://schemas.microsoft.com/office/powerpoint/2010/main" val="142440736"/>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87948" y="2541430"/>
            <a:ext cx="8596668" cy="1320800"/>
          </a:xfrm>
        </p:spPr>
        <p:txBody>
          <a:bodyPr>
            <a:noAutofit/>
          </a:bodyPr>
          <a:lstStyle/>
          <a:p>
            <a:r>
              <a:rPr lang="en-US" sz="8000" b="1" dirty="0"/>
              <a:t>Thank You</a:t>
            </a:r>
            <a:br>
              <a:rPr lang="en-US" sz="8000" b="1" dirty="0"/>
            </a:br>
            <a:endParaRPr lang="en-US" sz="8000" b="1" dirty="0"/>
          </a:p>
        </p:txBody>
      </p:sp>
    </p:spTree>
    <p:extLst>
      <p:ext uri="{BB962C8B-B14F-4D97-AF65-F5344CB8AC3E}">
        <p14:creationId xmlns:p14="http://schemas.microsoft.com/office/powerpoint/2010/main" val="136126707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Steps that were taken</a:t>
            </a:r>
            <a:endParaRPr lang="en-US" dirty="0"/>
          </a:p>
        </p:txBody>
      </p:sp>
      <p:sp>
        <p:nvSpPr>
          <p:cNvPr id="3" name="Content Placeholder 2"/>
          <p:cNvSpPr>
            <a:spLocks noGrp="1"/>
          </p:cNvSpPr>
          <p:nvPr>
            <p:ph idx="1"/>
          </p:nvPr>
        </p:nvSpPr>
        <p:spPr/>
        <p:txBody>
          <a:bodyPr>
            <a:normAutofit lnSpcReduction="10000"/>
          </a:bodyPr>
          <a:lstStyle/>
          <a:p>
            <a:r>
              <a:rPr lang="en-US" sz="2400" dirty="0" smtClean="0"/>
              <a:t>Analyzing different data types</a:t>
            </a:r>
          </a:p>
          <a:p>
            <a:r>
              <a:rPr lang="en-US" sz="2400" dirty="0" smtClean="0"/>
              <a:t>Analysis of different protocols in the transport layer</a:t>
            </a:r>
          </a:p>
          <a:p>
            <a:r>
              <a:rPr lang="en-US" sz="2400" dirty="0"/>
              <a:t>Implementation of Dynamic TCP Header </a:t>
            </a:r>
            <a:endParaRPr lang="en-US" sz="2400" dirty="0" smtClean="0"/>
          </a:p>
          <a:p>
            <a:r>
              <a:rPr lang="en-US" sz="2400" dirty="0" smtClean="0"/>
              <a:t>Execution </a:t>
            </a:r>
            <a:r>
              <a:rPr lang="en-US" sz="2400" dirty="0"/>
              <a:t>of Methods in TCP to suite the Dynamic </a:t>
            </a:r>
            <a:r>
              <a:rPr lang="en-US" sz="2400" dirty="0" smtClean="0"/>
              <a:t>TLP – Congestion Control </a:t>
            </a:r>
          </a:p>
          <a:p>
            <a:r>
              <a:rPr lang="en-US" sz="2400" dirty="0" smtClean="0"/>
              <a:t>Possibility of sending a </a:t>
            </a:r>
            <a:r>
              <a:rPr lang="en-US" sz="2400" dirty="0"/>
              <a:t>single ACK for several </a:t>
            </a:r>
            <a:r>
              <a:rPr lang="en-US" sz="2400" dirty="0" smtClean="0"/>
              <a:t>sequential requests </a:t>
            </a:r>
            <a:endParaRPr lang="en-US" sz="2400" dirty="0" smtClean="0"/>
          </a:p>
          <a:p>
            <a:r>
              <a:rPr lang="en-US" sz="2400" dirty="0"/>
              <a:t>Sending data along with the three way handshake to improve efficiency</a:t>
            </a:r>
            <a:r>
              <a:rPr lang="en-US" sz="2400" dirty="0" smtClean="0"/>
              <a:t>.</a:t>
            </a:r>
          </a:p>
        </p:txBody>
      </p:sp>
    </p:spTree>
    <p:extLst>
      <p:ext uri="{BB962C8B-B14F-4D97-AF65-F5344CB8AC3E}">
        <p14:creationId xmlns:p14="http://schemas.microsoft.com/office/powerpoint/2010/main" val="89069347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Analyzing different data types</a:t>
            </a:r>
            <a:br>
              <a:rPr lang="en-US" dirty="0"/>
            </a:br>
            <a:endParaRPr lang="en-US" dirty="0"/>
          </a:p>
        </p:txBody>
      </p:sp>
      <p:graphicFrame>
        <p:nvGraphicFramePr>
          <p:cNvPr id="4" name="Content Placeholder 3"/>
          <p:cNvGraphicFramePr>
            <a:graphicFrameLocks noGrp="1"/>
          </p:cNvGraphicFramePr>
          <p:nvPr>
            <p:ph idx="1"/>
            <p:extLst/>
          </p:nvPr>
        </p:nvGraphicFramePr>
        <p:xfrm>
          <a:off x="677335" y="1346477"/>
          <a:ext cx="7769978" cy="5307851"/>
        </p:xfrm>
        <a:graphic>
          <a:graphicData uri="http://schemas.openxmlformats.org/drawingml/2006/table">
            <a:tbl>
              <a:tblPr firstRow="1" firstCol="1" bandRow="1" bandCol="1">
                <a:tableStyleId>{5C22544A-7EE6-4342-B048-85BDC9FD1C3A}</a:tableStyleId>
              </a:tblPr>
              <a:tblGrid>
                <a:gridCol w="1995355"/>
                <a:gridCol w="1126731"/>
                <a:gridCol w="1549629"/>
                <a:gridCol w="985766"/>
                <a:gridCol w="1126731"/>
                <a:gridCol w="985766"/>
              </a:tblGrid>
              <a:tr h="533142">
                <a:tc>
                  <a:txBody>
                    <a:bodyPr/>
                    <a:lstStyle/>
                    <a:p>
                      <a:pPr marL="0" marR="0" algn="l">
                        <a:lnSpc>
                          <a:spcPct val="115000"/>
                        </a:lnSpc>
                        <a:spcBef>
                          <a:spcPts val="0"/>
                        </a:spcBef>
                        <a:spcAft>
                          <a:spcPts val="1000"/>
                        </a:spcAft>
                      </a:pPr>
                      <a:r>
                        <a:rPr lang="en-US" sz="1600" dirty="0">
                          <a:effectLst/>
                        </a:rPr>
                        <a:t>Data </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marL="0" marR="0" algn="just">
                        <a:lnSpc>
                          <a:spcPct val="115000"/>
                        </a:lnSpc>
                        <a:spcBef>
                          <a:spcPts val="0"/>
                        </a:spcBef>
                        <a:spcAft>
                          <a:spcPts val="1000"/>
                        </a:spcAft>
                      </a:pPr>
                      <a:r>
                        <a:rPr lang="en-US" sz="1600">
                          <a:effectLst/>
                        </a:rPr>
                        <a:t>Size </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marL="0" marR="0" algn="just">
                        <a:lnSpc>
                          <a:spcPct val="115000"/>
                        </a:lnSpc>
                        <a:spcBef>
                          <a:spcPts val="0"/>
                        </a:spcBef>
                        <a:spcAft>
                          <a:spcPts val="1000"/>
                        </a:spcAft>
                      </a:pPr>
                      <a:r>
                        <a:rPr lang="en-US" sz="1600">
                          <a:effectLst/>
                        </a:rPr>
                        <a:t>Transmission Frequency</a:t>
                      </a:r>
                      <a:r>
                        <a:rPr lang="en-US" sz="1600" strike="sngStrike">
                          <a:effectLst/>
                        </a:rPr>
                        <a:t> </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marL="0" marR="0" algn="just">
                        <a:lnSpc>
                          <a:spcPct val="115000"/>
                        </a:lnSpc>
                        <a:spcBef>
                          <a:spcPts val="0"/>
                        </a:spcBef>
                        <a:spcAft>
                          <a:spcPts val="1000"/>
                        </a:spcAft>
                      </a:pPr>
                      <a:r>
                        <a:rPr lang="en-US" sz="1600">
                          <a:effectLst/>
                        </a:rPr>
                        <a:t>Delivery Reliability</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marL="0" marR="0" algn="just">
                        <a:lnSpc>
                          <a:spcPct val="115000"/>
                        </a:lnSpc>
                        <a:spcBef>
                          <a:spcPts val="0"/>
                        </a:spcBef>
                        <a:spcAft>
                          <a:spcPts val="1000"/>
                        </a:spcAft>
                      </a:pPr>
                      <a:r>
                        <a:rPr lang="en-US" sz="1600">
                          <a:effectLst/>
                        </a:rPr>
                        <a:t>Direction</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marL="0" marR="0" algn="just">
                        <a:lnSpc>
                          <a:spcPct val="115000"/>
                        </a:lnSpc>
                        <a:spcBef>
                          <a:spcPts val="0"/>
                        </a:spcBef>
                        <a:spcAft>
                          <a:spcPts val="1000"/>
                        </a:spcAft>
                      </a:pPr>
                      <a:r>
                        <a:rPr lang="en-US" sz="1600" dirty="0">
                          <a:effectLst/>
                        </a:rPr>
                        <a:t>Network</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r>
              <a:tr h="386150">
                <a:tc>
                  <a:txBody>
                    <a:bodyPr/>
                    <a:lstStyle/>
                    <a:p>
                      <a:pPr marL="0" marR="0" algn="l">
                        <a:lnSpc>
                          <a:spcPct val="115000"/>
                        </a:lnSpc>
                        <a:spcBef>
                          <a:spcPts val="0"/>
                        </a:spcBef>
                        <a:spcAft>
                          <a:spcPts val="1000"/>
                        </a:spcAft>
                      </a:pPr>
                      <a:r>
                        <a:rPr lang="en-US" sz="1600">
                          <a:effectLst/>
                        </a:rPr>
                        <a:t>GPS - Processed</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marL="0" marR="0" algn="ctr">
                        <a:lnSpc>
                          <a:spcPct val="115000"/>
                        </a:lnSpc>
                        <a:spcBef>
                          <a:spcPts val="0"/>
                        </a:spcBef>
                        <a:spcAft>
                          <a:spcPts val="1000"/>
                        </a:spcAft>
                      </a:pPr>
                      <a:r>
                        <a:rPr lang="en-US" sz="1800">
                          <a:effectLst/>
                        </a:rPr>
                        <a:t>Very Small</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marL="0" marR="0" algn="ctr">
                        <a:lnSpc>
                          <a:spcPct val="115000"/>
                        </a:lnSpc>
                        <a:spcBef>
                          <a:spcPts val="0"/>
                        </a:spcBef>
                        <a:spcAft>
                          <a:spcPts val="1000"/>
                        </a:spcAft>
                      </a:pPr>
                      <a:r>
                        <a:rPr lang="en-US" sz="1800">
                          <a:effectLst/>
                        </a:rPr>
                        <a:t>High</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marL="0" marR="0" algn="ctr">
                        <a:lnSpc>
                          <a:spcPct val="115000"/>
                        </a:lnSpc>
                        <a:spcBef>
                          <a:spcPts val="0"/>
                        </a:spcBef>
                        <a:spcAft>
                          <a:spcPts val="1000"/>
                        </a:spcAft>
                      </a:pPr>
                      <a:r>
                        <a:rPr lang="en-US" sz="1800">
                          <a:effectLst/>
                        </a:rPr>
                        <a:t>No</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marL="0" marR="0" algn="ctr">
                        <a:lnSpc>
                          <a:spcPct val="115000"/>
                        </a:lnSpc>
                        <a:spcBef>
                          <a:spcPts val="0"/>
                        </a:spcBef>
                        <a:spcAft>
                          <a:spcPts val="1000"/>
                        </a:spcAft>
                      </a:pPr>
                      <a:r>
                        <a:rPr lang="en-US" sz="1800">
                          <a:effectLst/>
                        </a:rPr>
                        <a:t>C → S</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marL="0" marR="0" algn="ctr">
                        <a:lnSpc>
                          <a:spcPct val="115000"/>
                        </a:lnSpc>
                        <a:spcBef>
                          <a:spcPts val="0"/>
                        </a:spcBef>
                        <a:spcAft>
                          <a:spcPts val="1000"/>
                        </a:spcAft>
                      </a:pPr>
                      <a:r>
                        <a:rPr lang="en-US" sz="1800">
                          <a:effectLst/>
                        </a:rPr>
                        <a:t>I</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r>
              <a:tr h="386150">
                <a:tc>
                  <a:txBody>
                    <a:bodyPr/>
                    <a:lstStyle/>
                    <a:p>
                      <a:pPr marL="0" marR="0" algn="l">
                        <a:lnSpc>
                          <a:spcPct val="115000"/>
                        </a:lnSpc>
                        <a:spcBef>
                          <a:spcPts val="0"/>
                        </a:spcBef>
                        <a:spcAft>
                          <a:spcPts val="1000"/>
                        </a:spcAft>
                      </a:pPr>
                      <a:r>
                        <a:rPr lang="en-US" sz="1600">
                          <a:effectLst/>
                        </a:rPr>
                        <a:t>Wi-Fi - Processed</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marL="0" marR="0" algn="ctr">
                        <a:lnSpc>
                          <a:spcPct val="115000"/>
                        </a:lnSpc>
                        <a:spcBef>
                          <a:spcPts val="0"/>
                        </a:spcBef>
                        <a:spcAft>
                          <a:spcPts val="1000"/>
                        </a:spcAft>
                      </a:pPr>
                      <a:r>
                        <a:rPr lang="en-US" sz="1800">
                          <a:effectLst/>
                        </a:rPr>
                        <a:t>Very Small</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marL="0" marR="0" algn="ctr">
                        <a:lnSpc>
                          <a:spcPct val="115000"/>
                        </a:lnSpc>
                        <a:spcBef>
                          <a:spcPts val="0"/>
                        </a:spcBef>
                        <a:spcAft>
                          <a:spcPts val="1000"/>
                        </a:spcAft>
                      </a:pPr>
                      <a:r>
                        <a:rPr lang="en-US" sz="1800">
                          <a:effectLst/>
                        </a:rPr>
                        <a:t>High</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marL="0" marR="0" algn="ctr">
                        <a:lnSpc>
                          <a:spcPct val="115000"/>
                        </a:lnSpc>
                        <a:spcBef>
                          <a:spcPts val="0"/>
                        </a:spcBef>
                        <a:spcAft>
                          <a:spcPts val="1000"/>
                        </a:spcAft>
                      </a:pPr>
                      <a:r>
                        <a:rPr lang="en-US" sz="1800">
                          <a:effectLst/>
                        </a:rPr>
                        <a:t>No</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marL="0" marR="0" algn="ctr">
                        <a:lnSpc>
                          <a:spcPct val="115000"/>
                        </a:lnSpc>
                        <a:spcBef>
                          <a:spcPts val="0"/>
                        </a:spcBef>
                        <a:spcAft>
                          <a:spcPts val="1000"/>
                        </a:spcAft>
                      </a:pPr>
                      <a:r>
                        <a:rPr lang="en-US" sz="1800">
                          <a:effectLst/>
                        </a:rPr>
                        <a:t>C → S</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marL="0" marR="0" algn="ctr">
                        <a:lnSpc>
                          <a:spcPct val="115000"/>
                        </a:lnSpc>
                        <a:spcBef>
                          <a:spcPts val="0"/>
                        </a:spcBef>
                        <a:spcAft>
                          <a:spcPts val="1000"/>
                        </a:spcAft>
                      </a:pPr>
                      <a:r>
                        <a:rPr lang="en-US" sz="1800">
                          <a:effectLst/>
                        </a:rPr>
                        <a:t>I</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r>
              <a:tr h="303787">
                <a:tc>
                  <a:txBody>
                    <a:bodyPr/>
                    <a:lstStyle/>
                    <a:p>
                      <a:pPr marL="0" marR="0" algn="l">
                        <a:lnSpc>
                          <a:spcPct val="115000"/>
                        </a:lnSpc>
                        <a:spcBef>
                          <a:spcPts val="0"/>
                        </a:spcBef>
                        <a:spcAft>
                          <a:spcPts val="1000"/>
                        </a:spcAft>
                      </a:pPr>
                      <a:r>
                        <a:rPr lang="en-US" sz="1600">
                          <a:effectLst/>
                        </a:rPr>
                        <a:t>Obstacle - Fixed</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marL="0" marR="0" algn="ctr">
                        <a:lnSpc>
                          <a:spcPct val="115000"/>
                        </a:lnSpc>
                        <a:spcBef>
                          <a:spcPts val="0"/>
                        </a:spcBef>
                        <a:spcAft>
                          <a:spcPts val="1000"/>
                        </a:spcAft>
                      </a:pPr>
                      <a:r>
                        <a:rPr lang="en-US" sz="1800">
                          <a:effectLst/>
                        </a:rPr>
                        <a:t>Medium</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marL="0" marR="0" algn="ctr">
                        <a:lnSpc>
                          <a:spcPct val="115000"/>
                        </a:lnSpc>
                        <a:spcBef>
                          <a:spcPts val="0"/>
                        </a:spcBef>
                        <a:spcAft>
                          <a:spcPts val="1000"/>
                        </a:spcAft>
                      </a:pPr>
                      <a:r>
                        <a:rPr lang="en-US" sz="1800">
                          <a:effectLst/>
                        </a:rPr>
                        <a:t>Triggered</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marL="0" marR="0" algn="ctr">
                        <a:lnSpc>
                          <a:spcPct val="115000"/>
                        </a:lnSpc>
                        <a:spcBef>
                          <a:spcPts val="0"/>
                        </a:spcBef>
                        <a:spcAft>
                          <a:spcPts val="1000"/>
                        </a:spcAft>
                      </a:pPr>
                      <a:r>
                        <a:rPr lang="en-US" sz="1800">
                          <a:effectLst/>
                        </a:rPr>
                        <a:t>Yes</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marL="0" marR="0" algn="ctr">
                        <a:lnSpc>
                          <a:spcPct val="115000"/>
                        </a:lnSpc>
                        <a:spcBef>
                          <a:spcPts val="0"/>
                        </a:spcBef>
                        <a:spcAft>
                          <a:spcPts val="1000"/>
                        </a:spcAft>
                      </a:pPr>
                      <a:r>
                        <a:rPr lang="en-US" sz="1800">
                          <a:effectLst/>
                        </a:rPr>
                        <a:t>C → S</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marL="0" marR="0" algn="ctr">
                        <a:lnSpc>
                          <a:spcPct val="115000"/>
                        </a:lnSpc>
                        <a:spcBef>
                          <a:spcPts val="0"/>
                        </a:spcBef>
                        <a:spcAft>
                          <a:spcPts val="1000"/>
                        </a:spcAft>
                      </a:pPr>
                      <a:r>
                        <a:rPr lang="en-US" sz="1800">
                          <a:effectLst/>
                        </a:rPr>
                        <a:t>I</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r>
              <a:tr h="717385">
                <a:tc>
                  <a:txBody>
                    <a:bodyPr/>
                    <a:lstStyle/>
                    <a:p>
                      <a:pPr marL="0" marR="0" algn="l">
                        <a:lnSpc>
                          <a:spcPct val="115000"/>
                        </a:lnSpc>
                        <a:spcBef>
                          <a:spcPts val="0"/>
                        </a:spcBef>
                        <a:spcAft>
                          <a:spcPts val="1000"/>
                        </a:spcAft>
                      </a:pPr>
                      <a:r>
                        <a:rPr lang="en-US" sz="1600">
                          <a:effectLst/>
                        </a:rPr>
                        <a:t>Obstacle – non stationary</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marL="0" marR="0" algn="ctr">
                        <a:lnSpc>
                          <a:spcPct val="115000"/>
                        </a:lnSpc>
                        <a:spcBef>
                          <a:spcPts val="0"/>
                        </a:spcBef>
                        <a:spcAft>
                          <a:spcPts val="1000"/>
                        </a:spcAft>
                      </a:pPr>
                      <a:r>
                        <a:rPr lang="en-US" sz="1800">
                          <a:effectLst/>
                        </a:rPr>
                        <a:t>Small</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marL="0" marR="0" algn="ctr">
                        <a:lnSpc>
                          <a:spcPct val="115000"/>
                        </a:lnSpc>
                        <a:spcBef>
                          <a:spcPts val="0"/>
                        </a:spcBef>
                        <a:spcAft>
                          <a:spcPts val="1000"/>
                        </a:spcAft>
                      </a:pPr>
                      <a:r>
                        <a:rPr lang="en-US" sz="1800">
                          <a:effectLst/>
                        </a:rPr>
                        <a:t>Urgent</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marL="0" marR="0" algn="ctr">
                        <a:lnSpc>
                          <a:spcPct val="115000"/>
                        </a:lnSpc>
                        <a:spcBef>
                          <a:spcPts val="0"/>
                        </a:spcBef>
                        <a:spcAft>
                          <a:spcPts val="1000"/>
                        </a:spcAft>
                      </a:pPr>
                      <a:r>
                        <a:rPr lang="en-US" sz="1800">
                          <a:effectLst/>
                        </a:rPr>
                        <a:t>Yes</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marL="0" marR="0" algn="ctr">
                        <a:lnSpc>
                          <a:spcPct val="115000"/>
                        </a:lnSpc>
                        <a:spcBef>
                          <a:spcPts val="0"/>
                        </a:spcBef>
                        <a:spcAft>
                          <a:spcPts val="1000"/>
                        </a:spcAft>
                      </a:pPr>
                      <a:r>
                        <a:rPr lang="en-US" sz="1800">
                          <a:effectLst/>
                        </a:rPr>
                        <a:t>C → S</a:t>
                      </a:r>
                      <a:endParaRPr lang="en-US" sz="2800">
                        <a:effectLst/>
                      </a:endParaRPr>
                    </a:p>
                    <a:p>
                      <a:pPr marL="0" marR="0" algn="ctr">
                        <a:lnSpc>
                          <a:spcPct val="115000"/>
                        </a:lnSpc>
                        <a:spcBef>
                          <a:spcPts val="0"/>
                        </a:spcBef>
                        <a:spcAft>
                          <a:spcPts val="1000"/>
                        </a:spcAft>
                      </a:pPr>
                      <a:r>
                        <a:rPr lang="en-US" sz="1800">
                          <a:effectLst/>
                        </a:rPr>
                        <a:t>C → C</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marL="0" marR="0" algn="ctr">
                        <a:lnSpc>
                          <a:spcPct val="115000"/>
                        </a:lnSpc>
                        <a:spcBef>
                          <a:spcPts val="0"/>
                        </a:spcBef>
                        <a:spcAft>
                          <a:spcPts val="1000"/>
                        </a:spcAft>
                      </a:pPr>
                      <a:r>
                        <a:rPr lang="en-US" sz="1800">
                          <a:effectLst/>
                        </a:rPr>
                        <a:t>A, I</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r>
              <a:tr h="717385">
                <a:tc>
                  <a:txBody>
                    <a:bodyPr/>
                    <a:lstStyle/>
                    <a:p>
                      <a:pPr marL="0" marR="0" algn="l">
                        <a:lnSpc>
                          <a:spcPct val="115000"/>
                        </a:lnSpc>
                        <a:spcBef>
                          <a:spcPts val="0"/>
                        </a:spcBef>
                        <a:spcAft>
                          <a:spcPts val="1000"/>
                        </a:spcAft>
                      </a:pPr>
                      <a:r>
                        <a:rPr lang="en-US" sz="1600">
                          <a:effectLst/>
                        </a:rPr>
                        <a:t>Map Data</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marL="0" marR="0" algn="ctr">
                        <a:lnSpc>
                          <a:spcPct val="115000"/>
                        </a:lnSpc>
                        <a:spcBef>
                          <a:spcPts val="0"/>
                        </a:spcBef>
                        <a:spcAft>
                          <a:spcPts val="1000"/>
                        </a:spcAft>
                      </a:pPr>
                      <a:r>
                        <a:rPr lang="en-US" sz="1800">
                          <a:effectLst/>
                        </a:rPr>
                        <a:t>Large</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marL="0" marR="0" algn="ctr">
                        <a:lnSpc>
                          <a:spcPct val="115000"/>
                        </a:lnSpc>
                        <a:spcBef>
                          <a:spcPts val="0"/>
                        </a:spcBef>
                        <a:spcAft>
                          <a:spcPts val="1000"/>
                        </a:spcAft>
                      </a:pPr>
                      <a:r>
                        <a:rPr lang="en-US" sz="1800">
                          <a:effectLst/>
                        </a:rPr>
                        <a:t>Triggered</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marL="0" marR="0" algn="ctr">
                        <a:lnSpc>
                          <a:spcPct val="115000"/>
                        </a:lnSpc>
                        <a:spcBef>
                          <a:spcPts val="0"/>
                        </a:spcBef>
                        <a:spcAft>
                          <a:spcPts val="1000"/>
                        </a:spcAft>
                      </a:pPr>
                      <a:r>
                        <a:rPr lang="en-US" sz="1800">
                          <a:effectLst/>
                        </a:rPr>
                        <a:t>Yes</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marL="0" marR="0" algn="ctr">
                        <a:lnSpc>
                          <a:spcPct val="115000"/>
                        </a:lnSpc>
                        <a:spcBef>
                          <a:spcPts val="0"/>
                        </a:spcBef>
                        <a:spcAft>
                          <a:spcPts val="1000"/>
                        </a:spcAft>
                      </a:pPr>
                      <a:r>
                        <a:rPr lang="en-US" sz="1800">
                          <a:effectLst/>
                        </a:rPr>
                        <a:t>S → C,</a:t>
                      </a:r>
                      <a:endParaRPr lang="en-US" sz="2800">
                        <a:effectLst/>
                      </a:endParaRPr>
                    </a:p>
                    <a:p>
                      <a:pPr marL="0" marR="0" algn="ctr">
                        <a:lnSpc>
                          <a:spcPct val="115000"/>
                        </a:lnSpc>
                        <a:spcBef>
                          <a:spcPts val="0"/>
                        </a:spcBef>
                        <a:spcAft>
                          <a:spcPts val="1000"/>
                        </a:spcAft>
                      </a:pPr>
                      <a:r>
                        <a:rPr lang="en-US" sz="1800">
                          <a:effectLst/>
                        </a:rPr>
                        <a:t>C → S</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marL="0" marR="0" algn="ctr">
                        <a:lnSpc>
                          <a:spcPct val="115000"/>
                        </a:lnSpc>
                        <a:spcBef>
                          <a:spcPts val="0"/>
                        </a:spcBef>
                        <a:spcAft>
                          <a:spcPts val="1000"/>
                        </a:spcAft>
                      </a:pPr>
                      <a:r>
                        <a:rPr lang="en-US" sz="1800">
                          <a:effectLst/>
                        </a:rPr>
                        <a:t>I</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r>
              <a:tr h="717385">
                <a:tc>
                  <a:txBody>
                    <a:bodyPr/>
                    <a:lstStyle/>
                    <a:p>
                      <a:pPr marL="0" marR="0" algn="l">
                        <a:lnSpc>
                          <a:spcPct val="115000"/>
                        </a:lnSpc>
                        <a:spcBef>
                          <a:spcPts val="0"/>
                        </a:spcBef>
                        <a:spcAft>
                          <a:spcPts val="1000"/>
                        </a:spcAft>
                      </a:pPr>
                      <a:r>
                        <a:rPr lang="en-US" sz="1600">
                          <a:effectLst/>
                        </a:rPr>
                        <a:t>User Location</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marL="0" marR="0" algn="ctr">
                        <a:lnSpc>
                          <a:spcPct val="115000"/>
                        </a:lnSpc>
                        <a:spcBef>
                          <a:spcPts val="0"/>
                        </a:spcBef>
                        <a:spcAft>
                          <a:spcPts val="1000"/>
                        </a:spcAft>
                      </a:pPr>
                      <a:r>
                        <a:rPr lang="en-US" sz="1800">
                          <a:effectLst/>
                        </a:rPr>
                        <a:t>Very Small</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marL="0" marR="0" algn="ctr">
                        <a:lnSpc>
                          <a:spcPct val="115000"/>
                        </a:lnSpc>
                        <a:spcBef>
                          <a:spcPts val="0"/>
                        </a:spcBef>
                        <a:spcAft>
                          <a:spcPts val="1000"/>
                        </a:spcAft>
                      </a:pPr>
                      <a:r>
                        <a:rPr lang="en-US" sz="1800">
                          <a:effectLst/>
                        </a:rPr>
                        <a:t>High</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marL="0" marR="0" algn="ctr">
                        <a:lnSpc>
                          <a:spcPct val="115000"/>
                        </a:lnSpc>
                        <a:spcBef>
                          <a:spcPts val="0"/>
                        </a:spcBef>
                        <a:spcAft>
                          <a:spcPts val="1000"/>
                        </a:spcAft>
                      </a:pPr>
                      <a:r>
                        <a:rPr lang="en-US" sz="1800">
                          <a:effectLst/>
                        </a:rPr>
                        <a:t>No</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marL="0" marR="0" algn="ctr">
                        <a:lnSpc>
                          <a:spcPct val="115000"/>
                        </a:lnSpc>
                        <a:spcBef>
                          <a:spcPts val="0"/>
                        </a:spcBef>
                        <a:spcAft>
                          <a:spcPts val="1000"/>
                        </a:spcAft>
                      </a:pPr>
                      <a:r>
                        <a:rPr lang="en-US" sz="1800">
                          <a:effectLst/>
                        </a:rPr>
                        <a:t>C → S</a:t>
                      </a:r>
                      <a:endParaRPr lang="en-US" sz="2800">
                        <a:effectLst/>
                      </a:endParaRPr>
                    </a:p>
                    <a:p>
                      <a:pPr marL="0" marR="0" algn="ctr">
                        <a:lnSpc>
                          <a:spcPct val="115000"/>
                        </a:lnSpc>
                        <a:spcBef>
                          <a:spcPts val="0"/>
                        </a:spcBef>
                        <a:spcAft>
                          <a:spcPts val="1000"/>
                        </a:spcAft>
                      </a:pPr>
                      <a:r>
                        <a:rPr lang="en-US" sz="1800">
                          <a:effectLst/>
                        </a:rPr>
                        <a:t>C → C</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marL="0" marR="0" algn="ctr">
                        <a:lnSpc>
                          <a:spcPct val="115000"/>
                        </a:lnSpc>
                        <a:spcBef>
                          <a:spcPts val="0"/>
                        </a:spcBef>
                        <a:spcAft>
                          <a:spcPts val="1000"/>
                        </a:spcAft>
                      </a:pPr>
                      <a:r>
                        <a:rPr lang="en-US" sz="1800">
                          <a:effectLst/>
                        </a:rPr>
                        <a:t>A, I</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r>
              <a:tr h="533142">
                <a:tc>
                  <a:txBody>
                    <a:bodyPr/>
                    <a:lstStyle/>
                    <a:p>
                      <a:pPr marL="0" marR="0" algn="l">
                        <a:lnSpc>
                          <a:spcPct val="115000"/>
                        </a:lnSpc>
                        <a:spcBef>
                          <a:spcPts val="0"/>
                        </a:spcBef>
                        <a:spcAft>
                          <a:spcPts val="1000"/>
                        </a:spcAft>
                      </a:pPr>
                      <a:r>
                        <a:rPr lang="en-US" sz="1600">
                          <a:effectLst/>
                        </a:rPr>
                        <a:t>Sensor data -Processed</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marL="0" marR="0" algn="ctr">
                        <a:lnSpc>
                          <a:spcPct val="115000"/>
                        </a:lnSpc>
                        <a:spcBef>
                          <a:spcPts val="0"/>
                        </a:spcBef>
                        <a:spcAft>
                          <a:spcPts val="1000"/>
                        </a:spcAft>
                      </a:pPr>
                      <a:r>
                        <a:rPr lang="en-US" sz="1800">
                          <a:effectLst/>
                        </a:rPr>
                        <a:t>Very Small</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marL="0" marR="0" algn="ctr">
                        <a:lnSpc>
                          <a:spcPct val="115000"/>
                        </a:lnSpc>
                        <a:spcBef>
                          <a:spcPts val="0"/>
                        </a:spcBef>
                        <a:spcAft>
                          <a:spcPts val="1000"/>
                        </a:spcAft>
                      </a:pPr>
                      <a:r>
                        <a:rPr lang="en-US" sz="1800">
                          <a:effectLst/>
                        </a:rPr>
                        <a:t>High</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marL="0" marR="0" algn="ctr">
                        <a:lnSpc>
                          <a:spcPct val="115000"/>
                        </a:lnSpc>
                        <a:spcBef>
                          <a:spcPts val="0"/>
                        </a:spcBef>
                        <a:spcAft>
                          <a:spcPts val="1000"/>
                        </a:spcAft>
                      </a:pPr>
                      <a:r>
                        <a:rPr lang="en-US" sz="1800">
                          <a:effectLst/>
                        </a:rPr>
                        <a:t>No</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marL="0" marR="0" algn="ctr">
                        <a:lnSpc>
                          <a:spcPct val="115000"/>
                        </a:lnSpc>
                        <a:spcBef>
                          <a:spcPts val="0"/>
                        </a:spcBef>
                        <a:spcAft>
                          <a:spcPts val="1000"/>
                        </a:spcAft>
                      </a:pPr>
                      <a:r>
                        <a:rPr lang="en-US" sz="1800">
                          <a:effectLst/>
                        </a:rPr>
                        <a:t>C → S</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marL="0" marR="0" algn="ctr">
                        <a:lnSpc>
                          <a:spcPct val="115000"/>
                        </a:lnSpc>
                        <a:spcBef>
                          <a:spcPts val="0"/>
                        </a:spcBef>
                        <a:spcAft>
                          <a:spcPts val="1000"/>
                        </a:spcAft>
                      </a:pPr>
                      <a:r>
                        <a:rPr lang="en-US" sz="1800">
                          <a:effectLst/>
                        </a:rPr>
                        <a:t>A, I</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r>
              <a:tr h="698390">
                <a:tc>
                  <a:txBody>
                    <a:bodyPr/>
                    <a:lstStyle/>
                    <a:p>
                      <a:pPr marL="0" marR="0" algn="l">
                        <a:lnSpc>
                          <a:spcPct val="115000"/>
                        </a:lnSpc>
                        <a:spcBef>
                          <a:spcPts val="0"/>
                        </a:spcBef>
                        <a:spcAft>
                          <a:spcPts val="1000"/>
                        </a:spcAft>
                      </a:pPr>
                      <a:r>
                        <a:rPr lang="en-US" sz="1600">
                          <a:effectLst/>
                        </a:rPr>
                        <a:t>Instruction</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marL="0" marR="0" algn="ctr">
                        <a:lnSpc>
                          <a:spcPct val="115000"/>
                        </a:lnSpc>
                        <a:spcBef>
                          <a:spcPts val="0"/>
                        </a:spcBef>
                        <a:spcAft>
                          <a:spcPts val="1000"/>
                        </a:spcAft>
                      </a:pPr>
                      <a:r>
                        <a:rPr lang="en-US" sz="1800">
                          <a:effectLst/>
                        </a:rPr>
                        <a:t>Small</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marL="0" marR="0" algn="ctr">
                        <a:lnSpc>
                          <a:spcPct val="115000"/>
                        </a:lnSpc>
                        <a:spcBef>
                          <a:spcPts val="0"/>
                        </a:spcBef>
                        <a:spcAft>
                          <a:spcPts val="1000"/>
                        </a:spcAft>
                      </a:pPr>
                      <a:r>
                        <a:rPr lang="en-US" sz="1800">
                          <a:effectLst/>
                        </a:rPr>
                        <a:t>Urgent</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marL="0" marR="0" algn="ctr">
                        <a:lnSpc>
                          <a:spcPct val="115000"/>
                        </a:lnSpc>
                        <a:spcBef>
                          <a:spcPts val="0"/>
                        </a:spcBef>
                        <a:spcAft>
                          <a:spcPts val="1000"/>
                        </a:spcAft>
                      </a:pPr>
                      <a:r>
                        <a:rPr lang="en-US" sz="1800">
                          <a:effectLst/>
                        </a:rPr>
                        <a:t>Yes</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marL="0" marR="0" algn="ctr">
                        <a:lnSpc>
                          <a:spcPct val="115000"/>
                        </a:lnSpc>
                        <a:spcBef>
                          <a:spcPts val="0"/>
                        </a:spcBef>
                        <a:spcAft>
                          <a:spcPts val="1000"/>
                        </a:spcAft>
                      </a:pPr>
                      <a:r>
                        <a:rPr lang="en-US" sz="1800">
                          <a:effectLst/>
                        </a:rPr>
                        <a:t>S → C</a:t>
                      </a:r>
                      <a:endParaRPr lang="en-US" sz="2800">
                        <a:effectLst/>
                      </a:endParaRPr>
                    </a:p>
                    <a:p>
                      <a:pPr marL="0" marR="0" algn="ctr">
                        <a:lnSpc>
                          <a:spcPct val="115000"/>
                        </a:lnSpc>
                        <a:spcBef>
                          <a:spcPts val="0"/>
                        </a:spcBef>
                        <a:spcAft>
                          <a:spcPts val="1000"/>
                        </a:spcAft>
                      </a:pPr>
                      <a:r>
                        <a:rPr lang="en-US" sz="1800">
                          <a:effectLst/>
                        </a:rPr>
                        <a:t>C → C</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c>
                  <a:txBody>
                    <a:bodyPr/>
                    <a:lstStyle/>
                    <a:p>
                      <a:pPr marL="0" marR="0" algn="ctr">
                        <a:lnSpc>
                          <a:spcPct val="115000"/>
                        </a:lnSpc>
                        <a:spcBef>
                          <a:spcPts val="0"/>
                        </a:spcBef>
                        <a:spcAft>
                          <a:spcPts val="1000"/>
                        </a:spcAft>
                      </a:pPr>
                      <a:r>
                        <a:rPr lang="en-US" sz="1800" dirty="0">
                          <a:effectLst/>
                        </a:rPr>
                        <a:t>A, I</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tr>
            </a:tbl>
          </a:graphicData>
        </a:graphic>
      </p:graphicFrame>
    </p:spTree>
    <p:extLst>
      <p:ext uri="{BB962C8B-B14F-4D97-AF65-F5344CB8AC3E}">
        <p14:creationId xmlns:p14="http://schemas.microsoft.com/office/powerpoint/2010/main" val="381399552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Analysis of different protocols in the transport layer</a:t>
            </a:r>
            <a:br>
              <a:rPr lang="en-US" dirty="0"/>
            </a:br>
            <a:endParaRPr lang="en-US" dirty="0"/>
          </a:p>
        </p:txBody>
      </p:sp>
      <p:graphicFrame>
        <p:nvGraphicFramePr>
          <p:cNvPr id="4" name="Content Placeholder 3"/>
          <p:cNvGraphicFramePr>
            <a:graphicFrameLocks noGrp="1"/>
          </p:cNvGraphicFramePr>
          <p:nvPr>
            <p:ph idx="1"/>
            <p:extLst/>
          </p:nvPr>
        </p:nvGraphicFramePr>
        <p:xfrm>
          <a:off x="528034" y="1777286"/>
          <a:ext cx="8627539" cy="4766304"/>
        </p:xfrm>
        <a:graphic>
          <a:graphicData uri="http://schemas.openxmlformats.org/drawingml/2006/table">
            <a:tbl>
              <a:tblPr firstRow="1" firstCol="1" bandRow="1">
                <a:tableStyleId>{5C22544A-7EE6-4342-B048-85BDC9FD1C3A}</a:tableStyleId>
              </a:tblPr>
              <a:tblGrid>
                <a:gridCol w="1906825"/>
                <a:gridCol w="1656765"/>
                <a:gridCol w="1695864"/>
                <a:gridCol w="1714959"/>
                <a:gridCol w="1653126"/>
              </a:tblGrid>
              <a:tr h="425710">
                <a:tc>
                  <a:txBody>
                    <a:bodyPr/>
                    <a:lstStyle/>
                    <a:p>
                      <a:pPr marL="0" marR="0" algn="ctr">
                        <a:lnSpc>
                          <a:spcPct val="115000"/>
                        </a:lnSpc>
                        <a:spcBef>
                          <a:spcPts val="0"/>
                        </a:spcBef>
                        <a:spcAft>
                          <a:spcPts val="0"/>
                        </a:spcAft>
                      </a:pPr>
                      <a:r>
                        <a:rPr lang="en-GB" sz="2000" dirty="0">
                          <a:effectLst/>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GB" sz="2000" dirty="0">
                          <a:effectLst/>
                        </a:rPr>
                        <a:t>TCP</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GB" sz="2000">
                          <a:effectLst/>
                        </a:rPr>
                        <a:t>UDP</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GB" sz="2000">
                          <a:effectLst/>
                        </a:rPr>
                        <a:t>DCCP</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GB" sz="2000">
                          <a:effectLst/>
                        </a:rPr>
                        <a:t>SCTP</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880533">
                <a:tc>
                  <a:txBody>
                    <a:bodyPr/>
                    <a:lstStyle/>
                    <a:p>
                      <a:pPr marL="0" marR="0" algn="ctr">
                        <a:lnSpc>
                          <a:spcPct val="115000"/>
                        </a:lnSpc>
                        <a:spcBef>
                          <a:spcPts val="0"/>
                        </a:spcBef>
                        <a:spcAft>
                          <a:spcPts val="0"/>
                        </a:spcAft>
                      </a:pPr>
                      <a:r>
                        <a:rPr lang="en-GB" sz="2000">
                          <a:effectLst/>
                        </a:rPr>
                        <a:t>Connection Oriented</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GB" sz="2000">
                          <a:effectLst/>
                        </a:rPr>
                        <a:t>Yes</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GB" sz="2000">
                          <a:effectLst/>
                        </a:rPr>
                        <a:t>No</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GB" sz="2000">
                          <a:effectLst/>
                        </a:rPr>
                        <a:t>No</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GB" sz="2000">
                          <a:effectLst/>
                        </a:rPr>
                        <a:t>No</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818462">
                <a:tc>
                  <a:txBody>
                    <a:bodyPr/>
                    <a:lstStyle/>
                    <a:p>
                      <a:pPr marL="0" marR="0" algn="ctr">
                        <a:lnSpc>
                          <a:spcPct val="115000"/>
                        </a:lnSpc>
                        <a:spcBef>
                          <a:spcPts val="0"/>
                        </a:spcBef>
                        <a:spcAft>
                          <a:spcPts val="0"/>
                        </a:spcAft>
                      </a:pPr>
                      <a:r>
                        <a:rPr lang="en-GB" sz="2000">
                          <a:effectLst/>
                        </a:rPr>
                        <a:t>Reliable</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GB" sz="2000">
                          <a:effectLst/>
                        </a:rPr>
                        <a:t>Yes</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GB" sz="2000">
                          <a:effectLst/>
                        </a:rPr>
                        <a:t>No</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GB" sz="2000">
                          <a:effectLst/>
                        </a:rPr>
                        <a:t>No</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GB" sz="2000">
                          <a:effectLst/>
                        </a:rPr>
                        <a:t>Yes</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880533">
                <a:tc>
                  <a:txBody>
                    <a:bodyPr/>
                    <a:lstStyle/>
                    <a:p>
                      <a:pPr marL="0" marR="0" algn="ctr">
                        <a:lnSpc>
                          <a:spcPct val="115000"/>
                        </a:lnSpc>
                        <a:spcBef>
                          <a:spcPts val="0"/>
                        </a:spcBef>
                        <a:spcAft>
                          <a:spcPts val="0"/>
                        </a:spcAft>
                      </a:pPr>
                      <a:r>
                        <a:rPr lang="en-GB" sz="2000">
                          <a:effectLst/>
                        </a:rPr>
                        <a:t>Congestion Control</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GB" sz="2000">
                          <a:effectLst/>
                        </a:rPr>
                        <a:t>Yes</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GB" sz="2000">
                          <a:effectLst/>
                        </a:rPr>
                        <a:t>No</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GB" sz="2000">
                          <a:effectLst/>
                        </a:rPr>
                        <a:t>Yes</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GB" sz="2000">
                          <a:effectLst/>
                        </a:rPr>
                        <a:t>Yes</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880533">
                <a:tc>
                  <a:txBody>
                    <a:bodyPr/>
                    <a:lstStyle/>
                    <a:p>
                      <a:pPr marL="0" marR="0" algn="ctr">
                        <a:lnSpc>
                          <a:spcPct val="115000"/>
                        </a:lnSpc>
                        <a:spcBef>
                          <a:spcPts val="0"/>
                        </a:spcBef>
                        <a:spcAft>
                          <a:spcPts val="0"/>
                        </a:spcAft>
                      </a:pPr>
                      <a:r>
                        <a:rPr lang="en-GB" sz="2000">
                          <a:effectLst/>
                        </a:rPr>
                        <a:t>Ordered/Unordered delivery</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GB" sz="2000">
                          <a:effectLst/>
                        </a:rPr>
                        <a:t>Ordered</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GB" sz="2000">
                          <a:effectLst/>
                        </a:rPr>
                        <a:t>Unordered</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GB" sz="2000">
                          <a:effectLst/>
                        </a:rPr>
                        <a:t>Unordered</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GB" sz="2000">
                          <a:effectLst/>
                        </a:rPr>
                        <a:t>Both</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880533">
                <a:tc>
                  <a:txBody>
                    <a:bodyPr/>
                    <a:lstStyle/>
                    <a:p>
                      <a:pPr marL="0" marR="0" algn="ctr">
                        <a:lnSpc>
                          <a:spcPct val="115000"/>
                        </a:lnSpc>
                        <a:spcBef>
                          <a:spcPts val="0"/>
                        </a:spcBef>
                        <a:spcAft>
                          <a:spcPts val="0"/>
                        </a:spcAft>
                      </a:pPr>
                      <a:r>
                        <a:rPr lang="en-GB" sz="2000">
                          <a:effectLst/>
                        </a:rPr>
                        <a:t>Retransmission flow</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GB" sz="2000">
                          <a:effectLst/>
                        </a:rPr>
                        <a:t>End to End</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GB" sz="2000">
                          <a:effectLst/>
                        </a:rPr>
                        <a:t>End to End</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GB" sz="2000">
                          <a:effectLst/>
                        </a:rPr>
                        <a:t>End to End</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GB" sz="2000" dirty="0">
                          <a:effectLst/>
                        </a:rPr>
                        <a:t>End to End</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bl>
          </a:graphicData>
        </a:graphic>
      </p:graphicFrame>
    </p:spTree>
    <p:extLst>
      <p:ext uri="{BB962C8B-B14F-4D97-AF65-F5344CB8AC3E}">
        <p14:creationId xmlns:p14="http://schemas.microsoft.com/office/powerpoint/2010/main" val="4193669921"/>
      </p:ext>
    </p:extLst>
  </p:cSld>
  <p:clrMapOvr>
    <a:masterClrMapping/>
  </p:clrMapOvr>
  <p:timing>
    <p:tnLst>
      <p:par>
        <p:cTn id="1" dur="indefinite" restart="never" nodeType="tmRoot"/>
      </p:par>
    </p:tnLst>
  </p:timing>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Facet">
      <a:majorFont>
        <a:latin typeface="Trebuchet MS"/>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docProps/app.xml><?xml version="1.0" encoding="utf-8"?>
<Properties xmlns="http://schemas.openxmlformats.org/officeDocument/2006/extended-properties" xmlns:vt="http://schemas.openxmlformats.org/officeDocument/2006/docPropsVTypes">
  <Template/>
  <TotalTime>785</TotalTime>
  <Words>1873</Words>
  <Application>Microsoft Office PowerPoint</Application>
  <PresentationFormat>Widescreen</PresentationFormat>
  <Paragraphs>363</Paragraphs>
  <Slides>64</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64</vt:i4>
      </vt:variant>
    </vt:vector>
  </HeadingPairs>
  <TitlesOfParts>
    <vt:vector size="70" baseType="lpstr">
      <vt:lpstr>Arial</vt:lpstr>
      <vt:lpstr>Calibri</vt:lpstr>
      <vt:lpstr>Times New Roman</vt:lpstr>
      <vt:lpstr>Trebuchet MS</vt:lpstr>
      <vt:lpstr>Wingdings 3</vt:lpstr>
      <vt:lpstr>Facet</vt:lpstr>
      <vt:lpstr>Research Mid-review Presentation</vt:lpstr>
      <vt:lpstr>What we intended to do</vt:lpstr>
      <vt:lpstr>PowerPoint Presentation</vt:lpstr>
      <vt:lpstr>How</vt:lpstr>
      <vt:lpstr>Drawbacks of TCP opposed to the proposed Dynamic TLP</vt:lpstr>
      <vt:lpstr>Aim</vt:lpstr>
      <vt:lpstr>Steps that were taken</vt:lpstr>
      <vt:lpstr>Analyzing different data types </vt:lpstr>
      <vt:lpstr>Analysis of different protocols in the transport layer </vt:lpstr>
      <vt:lpstr>Implementation of Dynamic TCP Header </vt:lpstr>
      <vt:lpstr>Why?</vt:lpstr>
      <vt:lpstr>Why?</vt:lpstr>
      <vt:lpstr>Solution??</vt:lpstr>
      <vt:lpstr>How?</vt:lpstr>
      <vt:lpstr>How?</vt:lpstr>
      <vt:lpstr>How?</vt:lpstr>
      <vt:lpstr>How?</vt:lpstr>
      <vt:lpstr>How?</vt:lpstr>
      <vt:lpstr>How? – Emulation in NS2</vt:lpstr>
      <vt:lpstr>How? – Host Configuration</vt:lpstr>
      <vt:lpstr>How? – TCL Script</vt:lpstr>
      <vt:lpstr>How? – TCL Script</vt:lpstr>
      <vt:lpstr>Output</vt:lpstr>
      <vt:lpstr>Output – Uses Standard Header</vt:lpstr>
      <vt:lpstr>Output – Uses Customized Header</vt:lpstr>
      <vt:lpstr>Future Plans – To be Implemented</vt:lpstr>
      <vt:lpstr>Execution of Methods in TCP to suite the Dynamic TLP</vt:lpstr>
      <vt:lpstr>Why</vt:lpstr>
      <vt:lpstr>Why</vt:lpstr>
      <vt:lpstr>Solution</vt:lpstr>
      <vt:lpstr>How</vt:lpstr>
      <vt:lpstr>How</vt:lpstr>
      <vt:lpstr>How</vt:lpstr>
      <vt:lpstr>How</vt:lpstr>
      <vt:lpstr>How</vt:lpstr>
      <vt:lpstr>Output</vt:lpstr>
      <vt:lpstr>Output</vt:lpstr>
      <vt:lpstr>Output</vt:lpstr>
      <vt:lpstr>Future Plans – Further Analysis and Developments</vt:lpstr>
      <vt:lpstr>A single ACK for several requests </vt:lpstr>
      <vt:lpstr>A single ACK for several requests </vt:lpstr>
      <vt:lpstr>PowerPoint Presentation</vt:lpstr>
      <vt:lpstr>Why?</vt:lpstr>
      <vt:lpstr>How do we implement?</vt:lpstr>
      <vt:lpstr>Solution</vt:lpstr>
      <vt:lpstr>Solution</vt:lpstr>
      <vt:lpstr>Solution</vt:lpstr>
      <vt:lpstr>Solution</vt:lpstr>
      <vt:lpstr>Output</vt:lpstr>
      <vt:lpstr>PowerPoint Presentation</vt:lpstr>
      <vt:lpstr>Future work</vt:lpstr>
      <vt:lpstr>Sending data along with the three way handshake to improve efficiency.</vt:lpstr>
      <vt:lpstr>Why?</vt:lpstr>
      <vt:lpstr>Solution?</vt:lpstr>
      <vt:lpstr>How?</vt:lpstr>
      <vt:lpstr>How?</vt:lpstr>
      <vt:lpstr>How?</vt:lpstr>
      <vt:lpstr>How?</vt:lpstr>
      <vt:lpstr>How?</vt:lpstr>
      <vt:lpstr>Wireshark Output</vt:lpstr>
      <vt:lpstr> Comparison of Wireshark output: (Standard TCP &amp; Modified TCP) </vt:lpstr>
      <vt:lpstr>Future Plans – To be Implemented</vt:lpstr>
      <vt:lpstr>References</vt:lpstr>
      <vt:lpstr>Thank You </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Ashan</dc:creator>
  <cp:lastModifiedBy>K A Wijewardana</cp:lastModifiedBy>
  <cp:revision>95</cp:revision>
  <dcterms:created xsi:type="dcterms:W3CDTF">2015-09-10T02:56:15Z</dcterms:created>
  <dcterms:modified xsi:type="dcterms:W3CDTF">2015-09-11T06:07:06Z</dcterms:modified>
</cp:coreProperties>
</file>